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4" d="100"/>
          <a:sy n="64" d="100"/>
        </p:scale>
        <p:origin x="146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9FC5278-5AB9-45E3-81F2-C2AF5B32E404}" type="datetimeFigureOut">
              <a:rPr lang="en-US" smtClean="0"/>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78A62A-F728-448A-B1C6-19AD49680DE2}" type="slidenum">
              <a:rPr lang="en-US" smtClean="0"/>
              <a:t>‹#›</a:t>
            </a:fld>
            <a:endParaRPr lang="en-US"/>
          </a:p>
        </p:txBody>
      </p:sp>
    </p:spTree>
    <p:extLst>
      <p:ext uri="{BB962C8B-B14F-4D97-AF65-F5344CB8AC3E}">
        <p14:creationId xmlns:p14="http://schemas.microsoft.com/office/powerpoint/2010/main" val="4096211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FC5278-5AB9-45E3-81F2-C2AF5B32E404}" type="datetimeFigureOut">
              <a:rPr lang="en-US" smtClean="0"/>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78A62A-F728-448A-B1C6-19AD49680DE2}" type="slidenum">
              <a:rPr lang="en-US" smtClean="0"/>
              <a:t>‹#›</a:t>
            </a:fld>
            <a:endParaRPr lang="en-US"/>
          </a:p>
        </p:txBody>
      </p:sp>
    </p:spTree>
    <p:extLst>
      <p:ext uri="{BB962C8B-B14F-4D97-AF65-F5344CB8AC3E}">
        <p14:creationId xmlns:p14="http://schemas.microsoft.com/office/powerpoint/2010/main" val="2910666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FC5278-5AB9-45E3-81F2-C2AF5B32E404}" type="datetimeFigureOut">
              <a:rPr lang="en-US" smtClean="0"/>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78A62A-F728-448A-B1C6-19AD49680DE2}" type="slidenum">
              <a:rPr lang="en-US" smtClean="0"/>
              <a:t>‹#›</a:t>
            </a:fld>
            <a:endParaRPr lang="en-US"/>
          </a:p>
        </p:txBody>
      </p:sp>
    </p:spTree>
    <p:extLst>
      <p:ext uri="{BB962C8B-B14F-4D97-AF65-F5344CB8AC3E}">
        <p14:creationId xmlns:p14="http://schemas.microsoft.com/office/powerpoint/2010/main" val="273467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FC5278-5AB9-45E3-81F2-C2AF5B32E404}" type="datetimeFigureOut">
              <a:rPr lang="en-US" smtClean="0"/>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78A62A-F728-448A-B1C6-19AD49680DE2}" type="slidenum">
              <a:rPr lang="en-US" smtClean="0"/>
              <a:t>‹#›</a:t>
            </a:fld>
            <a:endParaRPr lang="en-US"/>
          </a:p>
        </p:txBody>
      </p:sp>
    </p:spTree>
    <p:extLst>
      <p:ext uri="{BB962C8B-B14F-4D97-AF65-F5344CB8AC3E}">
        <p14:creationId xmlns:p14="http://schemas.microsoft.com/office/powerpoint/2010/main" val="2754635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9FC5278-5AB9-45E3-81F2-C2AF5B32E404}" type="datetimeFigureOut">
              <a:rPr lang="en-US" smtClean="0"/>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78A62A-F728-448A-B1C6-19AD49680DE2}" type="slidenum">
              <a:rPr lang="en-US" smtClean="0"/>
              <a:t>‹#›</a:t>
            </a:fld>
            <a:endParaRPr lang="en-US"/>
          </a:p>
        </p:txBody>
      </p:sp>
    </p:spTree>
    <p:extLst>
      <p:ext uri="{BB962C8B-B14F-4D97-AF65-F5344CB8AC3E}">
        <p14:creationId xmlns:p14="http://schemas.microsoft.com/office/powerpoint/2010/main" val="2697793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9FC5278-5AB9-45E3-81F2-C2AF5B32E404}" type="datetimeFigureOut">
              <a:rPr lang="en-US" smtClean="0"/>
              <a:t>2/26/2024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78A62A-F728-448A-B1C6-19AD49680DE2}" type="slidenum">
              <a:rPr lang="en-US" smtClean="0"/>
              <a:t>‹#›</a:t>
            </a:fld>
            <a:endParaRPr lang="en-US"/>
          </a:p>
        </p:txBody>
      </p:sp>
    </p:spTree>
    <p:extLst>
      <p:ext uri="{BB962C8B-B14F-4D97-AF65-F5344CB8AC3E}">
        <p14:creationId xmlns:p14="http://schemas.microsoft.com/office/powerpoint/2010/main" val="3655357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9FC5278-5AB9-45E3-81F2-C2AF5B32E404}" type="datetimeFigureOut">
              <a:rPr lang="en-US" smtClean="0"/>
              <a:t>2/26/2024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78A62A-F728-448A-B1C6-19AD49680DE2}" type="slidenum">
              <a:rPr lang="en-US" smtClean="0"/>
              <a:t>‹#›</a:t>
            </a:fld>
            <a:endParaRPr lang="en-US"/>
          </a:p>
        </p:txBody>
      </p:sp>
    </p:spTree>
    <p:extLst>
      <p:ext uri="{BB962C8B-B14F-4D97-AF65-F5344CB8AC3E}">
        <p14:creationId xmlns:p14="http://schemas.microsoft.com/office/powerpoint/2010/main" val="1756664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9FC5278-5AB9-45E3-81F2-C2AF5B32E404}" type="datetimeFigureOut">
              <a:rPr lang="en-US" smtClean="0"/>
              <a:t>2/26/2024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78A62A-F728-448A-B1C6-19AD49680DE2}" type="slidenum">
              <a:rPr lang="en-US" smtClean="0"/>
              <a:t>‹#›</a:t>
            </a:fld>
            <a:endParaRPr lang="en-US"/>
          </a:p>
        </p:txBody>
      </p:sp>
    </p:spTree>
    <p:extLst>
      <p:ext uri="{BB962C8B-B14F-4D97-AF65-F5344CB8AC3E}">
        <p14:creationId xmlns:p14="http://schemas.microsoft.com/office/powerpoint/2010/main" val="26266167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FC5278-5AB9-45E3-81F2-C2AF5B32E404}" type="datetimeFigureOut">
              <a:rPr lang="en-US" smtClean="0"/>
              <a:t>2/26/2024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78A62A-F728-448A-B1C6-19AD49680DE2}" type="slidenum">
              <a:rPr lang="en-US" smtClean="0"/>
              <a:t>‹#›</a:t>
            </a:fld>
            <a:endParaRPr lang="en-US"/>
          </a:p>
        </p:txBody>
      </p:sp>
    </p:spTree>
    <p:extLst>
      <p:ext uri="{BB962C8B-B14F-4D97-AF65-F5344CB8AC3E}">
        <p14:creationId xmlns:p14="http://schemas.microsoft.com/office/powerpoint/2010/main" val="2972991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9FC5278-5AB9-45E3-81F2-C2AF5B32E404}" type="datetimeFigureOut">
              <a:rPr lang="en-US" smtClean="0"/>
              <a:t>2/26/2024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78A62A-F728-448A-B1C6-19AD49680DE2}" type="slidenum">
              <a:rPr lang="en-US" smtClean="0"/>
              <a:t>‹#›</a:t>
            </a:fld>
            <a:endParaRPr lang="en-US"/>
          </a:p>
        </p:txBody>
      </p:sp>
    </p:spTree>
    <p:extLst>
      <p:ext uri="{BB962C8B-B14F-4D97-AF65-F5344CB8AC3E}">
        <p14:creationId xmlns:p14="http://schemas.microsoft.com/office/powerpoint/2010/main" val="2661390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9FC5278-5AB9-45E3-81F2-C2AF5B32E404}" type="datetimeFigureOut">
              <a:rPr lang="en-US" smtClean="0"/>
              <a:t>2/26/2024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78A62A-F728-448A-B1C6-19AD49680DE2}" type="slidenum">
              <a:rPr lang="en-US" smtClean="0"/>
              <a:t>‹#›</a:t>
            </a:fld>
            <a:endParaRPr lang="en-US"/>
          </a:p>
        </p:txBody>
      </p:sp>
    </p:spTree>
    <p:extLst>
      <p:ext uri="{BB962C8B-B14F-4D97-AF65-F5344CB8AC3E}">
        <p14:creationId xmlns:p14="http://schemas.microsoft.com/office/powerpoint/2010/main" val="2304786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FC5278-5AB9-45E3-81F2-C2AF5B32E404}" type="datetimeFigureOut">
              <a:rPr lang="en-US" smtClean="0"/>
              <a:t>2/26/2024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78A62A-F728-448A-B1C6-19AD49680DE2}" type="slidenum">
              <a:rPr lang="en-US" smtClean="0"/>
              <a:t>‹#›</a:t>
            </a:fld>
            <a:endParaRPr lang="en-US"/>
          </a:p>
        </p:txBody>
      </p:sp>
    </p:spTree>
    <p:extLst>
      <p:ext uri="{BB962C8B-B14F-4D97-AF65-F5344CB8AC3E}">
        <p14:creationId xmlns:p14="http://schemas.microsoft.com/office/powerpoint/2010/main" val="27097483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4.jpg"/><Relationship Id="rId12" Type="http://schemas.openxmlformats.org/officeDocument/2006/relationships/image" Target="../media/image9.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jpeg"/><Relationship Id="rId11" Type="http://schemas.openxmlformats.org/officeDocument/2006/relationships/image" Target="../media/image8.png"/><Relationship Id="rId5" Type="http://schemas.openxmlformats.org/officeDocument/2006/relationships/image" Target="../media/image2.jpg"/><Relationship Id="rId1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4261109" y="-11867"/>
            <a:ext cx="7930891" cy="6897024"/>
            <a:chOff x="4259702" y="-304128"/>
            <a:chExt cx="7930891" cy="7124802"/>
          </a:xfrm>
        </p:grpSpPr>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9702" y="-304128"/>
              <a:ext cx="7930891" cy="7124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5721481" y="1928712"/>
              <a:ext cx="4983752" cy="4073102"/>
              <a:chOff x="6652894" y="2754491"/>
              <a:chExt cx="7602353" cy="3867842"/>
            </a:xfrm>
          </p:grpSpPr>
          <p:sp>
            <p:nvSpPr>
              <p:cNvPr id="8" name="Rectangle 7"/>
              <p:cNvSpPr/>
              <p:nvPr/>
            </p:nvSpPr>
            <p:spPr>
              <a:xfrm>
                <a:off x="6652894" y="2754491"/>
                <a:ext cx="7602353" cy="166591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all" spc="0" normalizeH="0" baseline="0" noProof="0" dirty="0">
                    <a:ln>
                      <a:noFill/>
                    </a:ln>
                    <a:solidFill>
                      <a:schemeClr val="bg1"/>
                    </a:solidFill>
                    <a:effectLst/>
                    <a:uLnTx/>
                    <a:uFillTx/>
                    <a:latin typeface="Cambria" panose="02040503050406030204" pitchFamily="18" charset="0"/>
                    <a:ea typeface="Cambria" panose="02040503050406030204" pitchFamily="18" charset="0"/>
                    <a:sym typeface="Gill Sans Light"/>
                  </a:rPr>
                  <a:t>Smart ambulance : traffic management </a:t>
                </a:r>
                <a:endParaRPr kumimoji="0" lang="en-US" sz="3600" b="0" i="0" u="none" strike="noStrike" kern="0" cap="none" spc="0" normalizeH="0" baseline="0" noProof="0" dirty="0">
                  <a:ln>
                    <a:noFill/>
                  </a:ln>
                  <a:solidFill>
                    <a:schemeClr val="bg1"/>
                  </a:solidFill>
                  <a:effectLst/>
                  <a:uLnTx/>
                  <a:uFillTx/>
                  <a:latin typeface="Cambria" panose="02040503050406030204" pitchFamily="18" charset="0"/>
                  <a:ea typeface="Cambria" panose="02040503050406030204" pitchFamily="18" charset="0"/>
                </a:endParaRPr>
              </a:p>
            </p:txBody>
          </p:sp>
          <p:sp>
            <p:nvSpPr>
              <p:cNvPr id="9" name="Rectangle 8"/>
              <p:cNvSpPr/>
              <p:nvPr/>
            </p:nvSpPr>
            <p:spPr>
              <a:xfrm>
                <a:off x="6787438" y="5293890"/>
                <a:ext cx="5280782" cy="1328443"/>
              </a:xfrm>
              <a:prstGeom prst="rect">
                <a:avLst/>
              </a:prstGeom>
            </p:spPr>
            <p:txBody>
              <a:bodyPr wrap="square">
                <a:spAutoFit/>
              </a:bodyPr>
              <a:lstStyle/>
              <a:p>
                <a:r>
                  <a:rPr lang="en-US" sz="1600" dirty="0" err="1">
                    <a:solidFill>
                      <a:schemeClr val="bg1"/>
                    </a:solidFill>
                    <a:latin typeface="+mj-lt"/>
                    <a:cs typeface="Andalus" panose="02020603050405020304" pitchFamily="18" charset="-78"/>
                  </a:rPr>
                  <a:t>Taiba</a:t>
                </a:r>
                <a:r>
                  <a:rPr lang="en-US" sz="1600" dirty="0">
                    <a:solidFill>
                      <a:schemeClr val="bg1"/>
                    </a:solidFill>
                    <a:latin typeface="+mj-lt"/>
                    <a:cs typeface="Andalus" panose="02020603050405020304" pitchFamily="18" charset="-78"/>
                  </a:rPr>
                  <a:t> Saleh Al </a:t>
                </a:r>
                <a:r>
                  <a:rPr lang="en-US" sz="1600" dirty="0" err="1">
                    <a:solidFill>
                      <a:schemeClr val="bg1"/>
                    </a:solidFill>
                    <a:latin typeface="+mj-lt"/>
                    <a:cs typeface="Andalus" panose="02020603050405020304" pitchFamily="18" charset="-78"/>
                  </a:rPr>
                  <a:t>Araimi</a:t>
                </a:r>
                <a:endParaRPr lang="en-US" sz="1600" dirty="0">
                  <a:solidFill>
                    <a:schemeClr val="bg1"/>
                  </a:solidFill>
                  <a:latin typeface="+mj-lt"/>
                  <a:cs typeface="Andalus" panose="02020603050405020304" pitchFamily="18" charset="-78"/>
                </a:endParaRPr>
              </a:p>
              <a:p>
                <a:r>
                  <a:rPr lang="en-US" sz="1600" dirty="0" err="1">
                    <a:solidFill>
                      <a:schemeClr val="bg1"/>
                    </a:solidFill>
                    <a:latin typeface="+mj-lt"/>
                    <a:cs typeface="Andalus" panose="02020603050405020304" pitchFamily="18" charset="-78"/>
                  </a:rPr>
                  <a:t>Sheikha</a:t>
                </a:r>
                <a:r>
                  <a:rPr lang="en-US" sz="1600" dirty="0">
                    <a:solidFill>
                      <a:schemeClr val="bg1"/>
                    </a:solidFill>
                    <a:latin typeface="+mj-lt"/>
                    <a:cs typeface="Andalus" panose="02020603050405020304" pitchFamily="18" charset="-78"/>
                  </a:rPr>
                  <a:t> Raid  Al </a:t>
                </a:r>
                <a:r>
                  <a:rPr lang="en-US" sz="1600" dirty="0" err="1">
                    <a:solidFill>
                      <a:schemeClr val="bg1"/>
                    </a:solidFill>
                    <a:latin typeface="+mj-lt"/>
                    <a:cs typeface="Andalus" panose="02020603050405020304" pitchFamily="18" charset="-78"/>
                  </a:rPr>
                  <a:t>Ruzaiqi</a:t>
                </a:r>
                <a:endParaRPr lang="en-US" sz="1600" dirty="0">
                  <a:solidFill>
                    <a:schemeClr val="bg1"/>
                  </a:solidFill>
                  <a:latin typeface="+mj-lt"/>
                  <a:cs typeface="Andalus" panose="02020603050405020304" pitchFamily="18" charset="-78"/>
                </a:endParaRPr>
              </a:p>
              <a:p>
                <a:r>
                  <a:rPr lang="en-US" sz="1600" dirty="0" err="1">
                    <a:solidFill>
                      <a:schemeClr val="bg1"/>
                    </a:solidFill>
                    <a:latin typeface="+mj-lt"/>
                    <a:cs typeface="Andalus" panose="02020603050405020304" pitchFamily="18" charset="-78"/>
                  </a:rPr>
                  <a:t>Rawdah</a:t>
                </a:r>
                <a:r>
                  <a:rPr lang="en-US" sz="1600" dirty="0">
                    <a:solidFill>
                      <a:schemeClr val="bg1"/>
                    </a:solidFill>
                    <a:latin typeface="+mj-lt"/>
                    <a:cs typeface="Andalus" panose="02020603050405020304" pitchFamily="18" charset="-78"/>
                  </a:rPr>
                  <a:t> Mohammed Al </a:t>
                </a:r>
                <a:r>
                  <a:rPr lang="en-US" sz="1600" dirty="0" err="1">
                    <a:solidFill>
                      <a:schemeClr val="bg1"/>
                    </a:solidFill>
                    <a:latin typeface="+mj-lt"/>
                    <a:cs typeface="Andalus" panose="02020603050405020304" pitchFamily="18" charset="-78"/>
                  </a:rPr>
                  <a:t>Shamsi</a:t>
                </a:r>
                <a:endParaRPr lang="en-US" sz="1600" dirty="0">
                  <a:solidFill>
                    <a:schemeClr val="bg1"/>
                  </a:solidFill>
                  <a:latin typeface="+mj-lt"/>
                  <a:cs typeface="Andalus" panose="02020603050405020304" pitchFamily="18" charset="-78"/>
                </a:endParaRPr>
              </a:p>
              <a:p>
                <a:r>
                  <a:rPr lang="en-US" sz="1600" dirty="0" err="1">
                    <a:solidFill>
                      <a:schemeClr val="bg1"/>
                    </a:solidFill>
                    <a:latin typeface="+mj-lt"/>
                    <a:cs typeface="Andalus" panose="02020603050405020304" pitchFamily="18" charset="-78"/>
                  </a:rPr>
                  <a:t>Ahlam</a:t>
                </a:r>
                <a:r>
                  <a:rPr lang="en-US" sz="1600" dirty="0">
                    <a:solidFill>
                      <a:schemeClr val="bg1"/>
                    </a:solidFill>
                    <a:latin typeface="+mj-lt"/>
                    <a:cs typeface="Andalus" panose="02020603050405020304" pitchFamily="18" charset="-78"/>
                  </a:rPr>
                  <a:t>  Ali Al </a:t>
                </a:r>
                <a:r>
                  <a:rPr lang="en-US" sz="1600" dirty="0" err="1">
                    <a:solidFill>
                      <a:schemeClr val="bg1"/>
                    </a:solidFill>
                    <a:latin typeface="+mj-lt"/>
                    <a:cs typeface="Andalus" panose="02020603050405020304" pitchFamily="18" charset="-78"/>
                  </a:rPr>
                  <a:t>Sheheimi</a:t>
                </a:r>
                <a:endParaRPr lang="en-US" sz="1600" dirty="0">
                  <a:solidFill>
                    <a:schemeClr val="bg1"/>
                  </a:solidFill>
                  <a:latin typeface="+mj-lt"/>
                  <a:cs typeface="Andalus" panose="02020603050405020304" pitchFamily="18" charset="-78"/>
                </a:endParaRPr>
              </a:p>
              <a:p>
                <a:r>
                  <a:rPr lang="en-US" sz="1600" dirty="0">
                    <a:solidFill>
                      <a:schemeClr val="bg1"/>
                    </a:solidFill>
                    <a:latin typeface="+mj-lt"/>
                    <a:cs typeface="Andalus" panose="02020603050405020304" pitchFamily="18" charset="-78"/>
                  </a:rPr>
                  <a:t>Nasser Ali  Al </a:t>
                </a:r>
                <a:r>
                  <a:rPr lang="en-US" sz="1600" dirty="0" err="1">
                    <a:solidFill>
                      <a:schemeClr val="bg1"/>
                    </a:solidFill>
                    <a:latin typeface="+mj-lt"/>
                    <a:cs typeface="Andalus" panose="02020603050405020304" pitchFamily="18" charset="-78"/>
                  </a:rPr>
                  <a:t>Sadi</a:t>
                </a:r>
                <a:endParaRPr lang="en-US" sz="1600" dirty="0">
                  <a:solidFill>
                    <a:schemeClr val="bg1"/>
                  </a:solidFill>
                  <a:latin typeface="+mj-lt"/>
                  <a:cs typeface="Andalus" panose="02020603050405020304" pitchFamily="18" charset="-78"/>
                </a:endParaRPr>
              </a:p>
            </p:txBody>
          </p:sp>
        </p:grpSp>
      </p:grpSp>
      <p:grpSp>
        <p:nvGrpSpPr>
          <p:cNvPr id="10" name="Group 9">
            <a:extLst>
              <a:ext uri="{FF2B5EF4-FFF2-40B4-BE49-F238E27FC236}">
                <a16:creationId xmlns:a16="http://schemas.microsoft.com/office/drawing/2014/main" id="{20C8A73E-C47E-47BF-9434-EEF361C0ED11}"/>
              </a:ext>
            </a:extLst>
          </p:cNvPr>
          <p:cNvGrpSpPr/>
          <p:nvPr/>
        </p:nvGrpSpPr>
        <p:grpSpPr>
          <a:xfrm>
            <a:off x="-5198856" y="-10942"/>
            <a:ext cx="10362710" cy="6896099"/>
            <a:chOff x="814398" y="23293"/>
            <a:chExt cx="10362710" cy="6858000"/>
          </a:xfrm>
        </p:grpSpPr>
        <p:grpSp>
          <p:nvGrpSpPr>
            <p:cNvPr id="11" name="Group 10"/>
            <p:cNvGrpSpPr/>
            <p:nvPr/>
          </p:nvGrpSpPr>
          <p:grpSpPr>
            <a:xfrm>
              <a:off x="814398" y="23293"/>
              <a:ext cx="10362710" cy="6858000"/>
              <a:chOff x="421668" y="-154005"/>
              <a:chExt cx="10362710" cy="6858000"/>
            </a:xfrm>
          </p:grpSpPr>
          <p:grpSp>
            <p:nvGrpSpPr>
              <p:cNvPr id="14" name="Group 13">
                <a:extLst>
                  <a:ext uri="{FF2B5EF4-FFF2-40B4-BE49-F238E27FC236}">
                    <a16:creationId xmlns:a16="http://schemas.microsoft.com/office/drawing/2014/main" id="{56761E50-ACF4-4AEB-91B2-4D1260FF3876}"/>
                  </a:ext>
                </a:extLst>
              </p:cNvPr>
              <p:cNvGrpSpPr/>
              <p:nvPr/>
            </p:nvGrpSpPr>
            <p:grpSpPr>
              <a:xfrm>
                <a:off x="421668" y="-154005"/>
                <a:ext cx="10362710" cy="6858000"/>
                <a:chOff x="-4580975" y="-127457"/>
                <a:chExt cx="10362710" cy="6858000"/>
              </a:xfrm>
              <a:effectLst>
                <a:outerShdw blurRad="254000" dist="88900" algn="l" rotWithShape="0">
                  <a:sysClr val="windowText" lastClr="000000">
                    <a:lumMod val="95000"/>
                    <a:lumOff val="5000"/>
                    <a:alpha val="51000"/>
                  </a:sysClr>
                </a:outerShdw>
              </a:effectLst>
            </p:grpSpPr>
            <p:sp>
              <p:nvSpPr>
                <p:cNvPr id="18" name="Rectangle: Top Corners Rounded 1">
                  <a:extLst>
                    <a:ext uri="{FF2B5EF4-FFF2-40B4-BE49-F238E27FC236}">
                      <a16:creationId xmlns:a16="http://schemas.microsoft.com/office/drawing/2014/main" id="{C5D1EB51-A0E9-4F9E-8E46-8B3E890D1A18}"/>
                    </a:ext>
                  </a:extLst>
                </p:cNvPr>
                <p:cNvSpPr/>
                <p:nvPr/>
              </p:nvSpPr>
              <p:spPr>
                <a:xfrm rot="5400000">
                  <a:off x="5117928" y="5923308"/>
                  <a:ext cx="702944" cy="624671"/>
                </a:xfrm>
                <a:prstGeom prst="round2SameRect">
                  <a:avLst/>
                </a:prstGeom>
                <a:solidFill>
                  <a:srgbClr val="C8C7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01A82F37-F384-44AF-8D4D-8E5AB51F36CD}"/>
                    </a:ext>
                  </a:extLst>
                </p:cNvPr>
                <p:cNvSpPr/>
                <p:nvPr/>
              </p:nvSpPr>
              <p:spPr>
                <a:xfrm>
                  <a:off x="-4580975" y="-127457"/>
                  <a:ext cx="9848850" cy="6858000"/>
                </a:xfrm>
                <a:prstGeom prst="rect">
                  <a:avLst/>
                </a:prstGeom>
                <a:solidFill>
                  <a:srgbClr val="C8C7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pSp>
            <p:nvGrpSpPr>
              <p:cNvPr id="15" name="Group 14"/>
              <p:cNvGrpSpPr/>
              <p:nvPr/>
            </p:nvGrpSpPr>
            <p:grpSpPr>
              <a:xfrm>
                <a:off x="3836201" y="443190"/>
                <a:ext cx="6288529" cy="3332803"/>
                <a:chOff x="3836201" y="443190"/>
                <a:chExt cx="6288529" cy="3332803"/>
              </a:xfrm>
            </p:grpSpPr>
            <p:sp>
              <p:nvSpPr>
                <p:cNvPr id="16" name="TextBox 15"/>
                <p:cNvSpPr txBox="1"/>
                <p:nvPr/>
              </p:nvSpPr>
              <p:spPr>
                <a:xfrm>
                  <a:off x="4600215" y="443190"/>
                  <a:ext cx="4024773" cy="584775"/>
                </a:xfrm>
                <a:prstGeom prst="rect">
                  <a:avLst/>
                </a:prstGeom>
                <a:solidFill>
                  <a:schemeClr val="bg1"/>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Andalus" panose="02020603050405020304" pitchFamily="18" charset="-78"/>
                      <a:cs typeface="Andalus" panose="02020603050405020304" pitchFamily="18" charset="-78"/>
                    </a:rPr>
                    <a:t>Problem Statement</a:t>
                  </a:r>
                </a:p>
              </p:txBody>
            </p:sp>
            <p:sp>
              <p:nvSpPr>
                <p:cNvPr id="17" name="TextBox 16"/>
                <p:cNvSpPr txBox="1"/>
                <p:nvPr/>
              </p:nvSpPr>
              <p:spPr>
                <a:xfrm>
                  <a:off x="3836201" y="1529224"/>
                  <a:ext cx="6288529" cy="2246769"/>
                </a:xfrm>
                <a:prstGeom prst="rect">
                  <a:avLst/>
                </a:prstGeom>
                <a:noFill/>
              </p:spPr>
              <p:txBody>
                <a:bodyPr wrap="square" rtlCol="0">
                  <a:spAutoFit/>
                </a:bodyPr>
                <a:lstStyle/>
                <a:p>
                  <a:pPr algn="justLow">
                    <a:defRPr/>
                  </a:pPr>
                  <a:r>
                    <a:rPr kumimoji="0" lang="en-US" sz="2000" b="0" i="0" u="none" strike="noStrike" kern="0" cap="none" spc="0" normalizeH="0" baseline="0" noProof="0" dirty="0">
                      <a:ln>
                        <a:noFill/>
                      </a:ln>
                      <a:solidFill>
                        <a:srgbClr val="5B9BD5">
                          <a:lumMod val="50000"/>
                        </a:srgbClr>
                      </a:solidFill>
                      <a:effectLst/>
                      <a:uLnTx/>
                      <a:uFillTx/>
                      <a:latin typeface="Andalus" panose="02020603050405020304" pitchFamily="18" charset="-78"/>
                      <a:cs typeface="Andalus" panose="02020603050405020304" pitchFamily="18" charset="-78"/>
                    </a:rPr>
                    <a:t>Traffic congestion occurs due to traffic signal. At traffic signal when road traffic density is low signal still shows the same traffic time due to which other lane traffic increases which result in traffic congestion. Sometimes due this problem the ambulance, police vans, fire-fighting vehicle are not reaching at their destination on time.</a:t>
                  </a:r>
                </a:p>
              </p:txBody>
            </p:sp>
          </p:grpSp>
        </p:grpSp>
        <p:pic>
          <p:nvPicPr>
            <p:cNvPr id="12" name="Picture 11">
              <a:extLst>
                <a:ext uri="{FF2B5EF4-FFF2-40B4-BE49-F238E27FC236}">
                  <a16:creationId xmlns:a16="http://schemas.microsoft.com/office/drawing/2014/main" id="{58C3641B-BC3C-4582-8BA3-1EEC825307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6257" y="4048122"/>
              <a:ext cx="2809111" cy="2100289"/>
            </a:xfrm>
            <a:prstGeom prst="rect">
              <a:avLst/>
            </a:prstGeom>
          </p:spPr>
        </p:pic>
        <p:pic>
          <p:nvPicPr>
            <p:cNvPr id="13" name="Picture 12">
              <a:extLst>
                <a:ext uri="{FF2B5EF4-FFF2-40B4-BE49-F238E27FC236}">
                  <a16:creationId xmlns:a16="http://schemas.microsoft.com/office/drawing/2014/main" id="{184EE1E5-E661-4D32-8EEE-F0175464C01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40766" y="4048122"/>
              <a:ext cx="3026777" cy="2100289"/>
            </a:xfrm>
            <a:prstGeom prst="rect">
              <a:avLst/>
            </a:prstGeom>
          </p:spPr>
        </p:pic>
      </p:grpSp>
      <p:grpSp>
        <p:nvGrpSpPr>
          <p:cNvPr id="20" name="Group 19">
            <a:extLst>
              <a:ext uri="{FF2B5EF4-FFF2-40B4-BE49-F238E27FC236}">
                <a16:creationId xmlns:a16="http://schemas.microsoft.com/office/drawing/2014/main" id="{492CB39F-ADAB-4F39-ACA1-0608B932BDA4}"/>
              </a:ext>
            </a:extLst>
          </p:cNvPr>
          <p:cNvGrpSpPr/>
          <p:nvPr/>
        </p:nvGrpSpPr>
        <p:grpSpPr>
          <a:xfrm>
            <a:off x="-5978445" y="0"/>
            <a:ext cx="11093674" cy="6898139"/>
            <a:chOff x="1078487" y="16465"/>
            <a:chExt cx="11093674" cy="6858000"/>
          </a:xfrm>
        </p:grpSpPr>
        <p:grpSp>
          <p:nvGrpSpPr>
            <p:cNvPr id="21" name="Group 20"/>
            <p:cNvGrpSpPr/>
            <p:nvPr/>
          </p:nvGrpSpPr>
          <p:grpSpPr>
            <a:xfrm>
              <a:off x="1078487" y="16465"/>
              <a:ext cx="11093674" cy="6858000"/>
              <a:chOff x="-2713790" y="1901391"/>
              <a:chExt cx="10524048" cy="6858000"/>
            </a:xfrm>
          </p:grpSpPr>
          <p:grpSp>
            <p:nvGrpSpPr>
              <p:cNvPr id="24" name="Group 23"/>
              <p:cNvGrpSpPr/>
              <p:nvPr/>
            </p:nvGrpSpPr>
            <p:grpSpPr>
              <a:xfrm>
                <a:off x="-2713790" y="1901391"/>
                <a:ext cx="10524048" cy="6858000"/>
                <a:chOff x="497230" y="-80360"/>
                <a:chExt cx="10524048" cy="6858000"/>
              </a:xfrm>
            </p:grpSpPr>
            <p:grpSp>
              <p:nvGrpSpPr>
                <p:cNvPr id="28" name="Group 27"/>
                <p:cNvGrpSpPr/>
                <p:nvPr/>
              </p:nvGrpSpPr>
              <p:grpSpPr>
                <a:xfrm>
                  <a:off x="497230" y="-80360"/>
                  <a:ext cx="10328278" cy="6858000"/>
                  <a:chOff x="-1152957" y="89584"/>
                  <a:chExt cx="10328278" cy="6858000"/>
                </a:xfrm>
              </p:grpSpPr>
              <p:grpSp>
                <p:nvGrpSpPr>
                  <p:cNvPr id="30" name="Group 29">
                    <a:extLst>
                      <a:ext uri="{FF2B5EF4-FFF2-40B4-BE49-F238E27FC236}">
                        <a16:creationId xmlns:a16="http://schemas.microsoft.com/office/drawing/2014/main" id="{D9F87DD0-B660-4FD3-9876-F10CFF006B32}"/>
                      </a:ext>
                    </a:extLst>
                  </p:cNvPr>
                  <p:cNvGrpSpPr/>
                  <p:nvPr/>
                </p:nvGrpSpPr>
                <p:grpSpPr>
                  <a:xfrm>
                    <a:off x="-1152957" y="89584"/>
                    <a:ext cx="10328278" cy="6858000"/>
                    <a:chOff x="-5252850" y="89584"/>
                    <a:chExt cx="10328278" cy="6858000"/>
                  </a:xfrm>
                  <a:effectLst>
                    <a:outerShdw blurRad="254000" dist="88900" algn="l" rotWithShape="0">
                      <a:prstClr val="black">
                        <a:alpha val="51000"/>
                      </a:prstClr>
                    </a:outerShdw>
                  </a:effectLst>
                </p:grpSpPr>
                <p:sp>
                  <p:nvSpPr>
                    <p:cNvPr id="32" name="Rectangle: Top Corners Rounded 12">
                      <a:extLst>
                        <a:ext uri="{FF2B5EF4-FFF2-40B4-BE49-F238E27FC236}">
                          <a16:creationId xmlns:a16="http://schemas.microsoft.com/office/drawing/2014/main" id="{4398BEEC-1423-4336-B5D8-03839CBA6908}"/>
                        </a:ext>
                      </a:extLst>
                    </p:cNvPr>
                    <p:cNvSpPr/>
                    <p:nvPr/>
                  </p:nvSpPr>
                  <p:spPr>
                    <a:xfrm rot="5400000">
                      <a:off x="4469905" y="5411232"/>
                      <a:ext cx="703768" cy="507279"/>
                    </a:xfrm>
                    <a:prstGeom prst="round2SameRect">
                      <a:avLst/>
                    </a:prstGeom>
                    <a:solidFill>
                      <a:srgbClr val="FACDB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3" name="Rectangle 32">
                      <a:extLst>
                        <a:ext uri="{FF2B5EF4-FFF2-40B4-BE49-F238E27FC236}">
                          <a16:creationId xmlns:a16="http://schemas.microsoft.com/office/drawing/2014/main" id="{3275D813-8D64-4748-8D21-48563217B55D}"/>
                        </a:ext>
                      </a:extLst>
                    </p:cNvPr>
                    <p:cNvSpPr/>
                    <p:nvPr/>
                  </p:nvSpPr>
                  <p:spPr>
                    <a:xfrm>
                      <a:off x="-5252850" y="89584"/>
                      <a:ext cx="9848850" cy="6858000"/>
                    </a:xfrm>
                    <a:prstGeom prst="rect">
                      <a:avLst/>
                    </a:prstGeom>
                    <a:solidFill>
                      <a:srgbClr val="FACDB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31" name="TextBox 30"/>
                  <p:cNvSpPr txBox="1"/>
                  <p:nvPr/>
                </p:nvSpPr>
                <p:spPr>
                  <a:xfrm>
                    <a:off x="2230422" y="1934680"/>
                    <a:ext cx="5535794" cy="2554545"/>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Andalus" panose="02020603050405020304" pitchFamily="18" charset="-78"/>
                        <a:cs typeface="Andalus" panose="02020603050405020304" pitchFamily="18" charset="-78"/>
                      </a:rPr>
                      <a:t>In order to save human life , we introduce new system called : smart ambulance using intelligent traffic control system. Which will control the timing of the traffic light in the path of emergency vehicle. This system will be installed in the traffic signals integrated with Smart ambulance system along with the GPS this can solve the problems caused due to traffic congestion.</a:t>
                    </a:r>
                  </a:p>
                </p:txBody>
              </p:sp>
            </p:grpSp>
            <p:sp>
              <p:nvSpPr>
                <p:cNvPr id="29" name="TextBox 28">
                  <a:extLst>
                    <a:ext uri="{FF2B5EF4-FFF2-40B4-BE49-F238E27FC236}">
                      <a16:creationId xmlns:a16="http://schemas.microsoft.com/office/drawing/2014/main" id="{BA22A125-AE2A-4E24-AEC3-D5CE82BD7E65}"/>
                    </a:ext>
                  </a:extLst>
                </p:cNvPr>
                <p:cNvSpPr txBox="1"/>
                <p:nvPr/>
              </p:nvSpPr>
              <p:spPr>
                <a:xfrm>
                  <a:off x="8748795" y="2279768"/>
                  <a:ext cx="2272483"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ACDB0"/>
                    </a:solidFill>
                    <a:effectLst/>
                    <a:uLnTx/>
                    <a:uFillTx/>
                    <a:latin typeface="Tw Cen MT" panose="020B0602020104020603" pitchFamily="34" charset="0"/>
                  </a:endParaRPr>
                </a:p>
              </p:txBody>
            </p:sp>
          </p:grpSp>
          <p:sp>
            <p:nvSpPr>
              <p:cNvPr id="26" name="TextBox 25"/>
              <p:cNvSpPr txBox="1"/>
              <p:nvPr/>
            </p:nvSpPr>
            <p:spPr>
              <a:xfrm>
                <a:off x="838200" y="2931459"/>
                <a:ext cx="3074894" cy="523220"/>
              </a:xfrm>
              <a:prstGeom prst="rect">
                <a:avLst/>
              </a:prstGeom>
              <a:solidFill>
                <a:schemeClr val="bg1"/>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Andalus" panose="02020603050405020304" pitchFamily="18" charset="-78"/>
                    <a:cs typeface="Andalus" panose="02020603050405020304" pitchFamily="18" charset="-78"/>
                  </a:rPr>
                  <a:t>Proposed Solution </a:t>
                </a:r>
              </a:p>
            </p:txBody>
          </p:sp>
        </p:grpSp>
        <p:pic>
          <p:nvPicPr>
            <p:cNvPr id="22" name="Content Placeholder 4">
              <a:extLst>
                <a:ext uri="{FF2B5EF4-FFF2-40B4-BE49-F238E27FC236}">
                  <a16:creationId xmlns:a16="http://schemas.microsoft.com/office/drawing/2014/main" id="{248440A1-BD37-4A91-A2CB-8C58D312566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76512" y="4411328"/>
              <a:ext cx="2765393" cy="2344477"/>
            </a:xfrm>
            <a:prstGeom prst="rect">
              <a:avLst/>
            </a:prstGeom>
          </p:spPr>
        </p:pic>
        <p:pic>
          <p:nvPicPr>
            <p:cNvPr id="23" name="Picture 22">
              <a:extLst>
                <a:ext uri="{FF2B5EF4-FFF2-40B4-BE49-F238E27FC236}">
                  <a16:creationId xmlns:a16="http://schemas.microsoft.com/office/drawing/2014/main" id="{8884C3B0-F696-4588-B11C-B2D060E4D03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59965" y="4422285"/>
              <a:ext cx="2888289" cy="2333519"/>
            </a:xfrm>
            <a:prstGeom prst="rect">
              <a:avLst/>
            </a:prstGeom>
          </p:spPr>
        </p:pic>
      </p:grpSp>
      <p:grpSp>
        <p:nvGrpSpPr>
          <p:cNvPr id="3" name="Group 2">
            <a:extLst>
              <a:ext uri="{FF2B5EF4-FFF2-40B4-BE49-F238E27FC236}">
                <a16:creationId xmlns:a16="http://schemas.microsoft.com/office/drawing/2014/main" id="{F1D1D056-B302-4171-8AB6-4D55714D82DD}"/>
              </a:ext>
            </a:extLst>
          </p:cNvPr>
          <p:cNvGrpSpPr/>
          <p:nvPr/>
        </p:nvGrpSpPr>
        <p:grpSpPr>
          <a:xfrm>
            <a:off x="-6024498" y="7281"/>
            <a:ext cx="10439440" cy="6877876"/>
            <a:chOff x="1790424" y="-2293"/>
            <a:chExt cx="10439440" cy="6877876"/>
          </a:xfrm>
        </p:grpSpPr>
        <p:grpSp>
          <p:nvGrpSpPr>
            <p:cNvPr id="34" name="Group 33">
              <a:extLst>
                <a:ext uri="{FF2B5EF4-FFF2-40B4-BE49-F238E27FC236}">
                  <a16:creationId xmlns:a16="http://schemas.microsoft.com/office/drawing/2014/main" id="{B8F8A1CA-FA14-4D64-8D1B-A7DEC724AE5F}"/>
                </a:ext>
              </a:extLst>
            </p:cNvPr>
            <p:cNvGrpSpPr/>
            <p:nvPr/>
          </p:nvGrpSpPr>
          <p:grpSpPr>
            <a:xfrm>
              <a:off x="1790424" y="-2293"/>
              <a:ext cx="10439440" cy="6877876"/>
              <a:chOff x="2359684" y="21630"/>
              <a:chExt cx="10439440" cy="6858000"/>
            </a:xfrm>
          </p:grpSpPr>
          <p:grpSp>
            <p:nvGrpSpPr>
              <p:cNvPr id="35" name="Group 34">
                <a:extLst>
                  <a:ext uri="{FF2B5EF4-FFF2-40B4-BE49-F238E27FC236}">
                    <a16:creationId xmlns:a16="http://schemas.microsoft.com/office/drawing/2014/main" id="{1EA84FD0-92EE-418D-8230-0AA3E880E4CE}"/>
                  </a:ext>
                </a:extLst>
              </p:cNvPr>
              <p:cNvGrpSpPr/>
              <p:nvPr/>
            </p:nvGrpSpPr>
            <p:grpSpPr>
              <a:xfrm>
                <a:off x="2359684" y="21630"/>
                <a:ext cx="10439440" cy="6858000"/>
                <a:chOff x="938002" y="68359"/>
                <a:chExt cx="10439440" cy="6858000"/>
              </a:xfrm>
            </p:grpSpPr>
            <p:grpSp>
              <p:nvGrpSpPr>
                <p:cNvPr id="39" name="Group 38"/>
                <p:cNvGrpSpPr/>
                <p:nvPr/>
              </p:nvGrpSpPr>
              <p:grpSpPr>
                <a:xfrm>
                  <a:off x="938002" y="68359"/>
                  <a:ext cx="10439440" cy="6858000"/>
                  <a:chOff x="-1960416" y="-222367"/>
                  <a:chExt cx="10439440" cy="6858000"/>
                </a:xfrm>
              </p:grpSpPr>
              <p:grpSp>
                <p:nvGrpSpPr>
                  <p:cNvPr id="41" name="Group 40"/>
                  <p:cNvGrpSpPr/>
                  <p:nvPr/>
                </p:nvGrpSpPr>
                <p:grpSpPr>
                  <a:xfrm>
                    <a:off x="-1960416" y="-222367"/>
                    <a:ext cx="10439440" cy="6858000"/>
                    <a:chOff x="4027839" y="-55386"/>
                    <a:chExt cx="10439440" cy="6858000"/>
                  </a:xfrm>
                </p:grpSpPr>
                <p:grpSp>
                  <p:nvGrpSpPr>
                    <p:cNvPr id="43" name="Group 42">
                      <a:extLst>
                        <a:ext uri="{FF2B5EF4-FFF2-40B4-BE49-F238E27FC236}">
                          <a16:creationId xmlns:a16="http://schemas.microsoft.com/office/drawing/2014/main" id="{86AB1F5F-FC4D-4A86-A9E5-BBEB8A5FDA63}"/>
                        </a:ext>
                      </a:extLst>
                    </p:cNvPr>
                    <p:cNvGrpSpPr/>
                    <p:nvPr/>
                  </p:nvGrpSpPr>
                  <p:grpSpPr>
                    <a:xfrm>
                      <a:off x="4027839" y="-55386"/>
                      <a:ext cx="10439440" cy="6858000"/>
                      <a:chOff x="-6263527" y="57297"/>
                      <a:chExt cx="10439440" cy="6858000"/>
                    </a:xfrm>
                    <a:effectLst>
                      <a:outerShdw blurRad="254000" dist="88900" algn="l" rotWithShape="0">
                        <a:prstClr val="black">
                          <a:alpha val="51000"/>
                        </a:prstClr>
                      </a:outerShdw>
                    </a:effectLst>
                  </p:grpSpPr>
                  <p:sp>
                    <p:nvSpPr>
                      <p:cNvPr id="46" name="Rectangle 45">
                        <a:extLst>
                          <a:ext uri="{FF2B5EF4-FFF2-40B4-BE49-F238E27FC236}">
                            <a16:creationId xmlns:a16="http://schemas.microsoft.com/office/drawing/2014/main" id="{1E61F369-01B8-42C0-AB81-1CDAED90BB31}"/>
                          </a:ext>
                        </a:extLst>
                      </p:cNvPr>
                      <p:cNvSpPr/>
                      <p:nvPr/>
                    </p:nvSpPr>
                    <p:spPr>
                      <a:xfrm>
                        <a:off x="-6263527" y="57297"/>
                        <a:ext cx="9848850" cy="6858000"/>
                      </a:xfrm>
                      <a:prstGeom prst="rect">
                        <a:avLst/>
                      </a:prstGeom>
                      <a:solidFill>
                        <a:srgbClr val="FC9D9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7" name="Rectangle: Top Corners Rounded 15">
                        <a:extLst>
                          <a:ext uri="{FF2B5EF4-FFF2-40B4-BE49-F238E27FC236}">
                            <a16:creationId xmlns:a16="http://schemas.microsoft.com/office/drawing/2014/main" id="{8FBCEB8D-B1DF-412C-A248-C5E7E6FECF6F}"/>
                          </a:ext>
                        </a:extLst>
                      </p:cNvPr>
                      <p:cNvSpPr/>
                      <p:nvPr/>
                    </p:nvSpPr>
                    <p:spPr>
                      <a:xfrm rot="5400000">
                        <a:off x="3514527" y="4530127"/>
                        <a:ext cx="705843" cy="616928"/>
                      </a:xfrm>
                      <a:prstGeom prst="round2SameRect">
                        <a:avLst/>
                      </a:prstGeom>
                      <a:solidFill>
                        <a:srgbClr val="FC9D9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4" name="TextBox 43"/>
                    <p:cNvSpPr txBox="1"/>
                    <p:nvPr/>
                  </p:nvSpPr>
                  <p:spPr>
                    <a:xfrm>
                      <a:off x="6759983" y="3156899"/>
                      <a:ext cx="3732967" cy="147305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prstClr val="black"/>
                          </a:solidFill>
                          <a:effectLst/>
                          <a:uLnTx/>
                          <a:uFillTx/>
                          <a:latin typeface="Andalus" panose="02020603050405020304" pitchFamily="18" charset="-78"/>
                          <a:cs typeface="Andalus" panose="02020603050405020304" pitchFamily="18" charset="-78"/>
                        </a:rPr>
                        <a:t>Component Used  </a:t>
                      </a:r>
                      <a:r>
                        <a:rPr kumimoji="0" lang="en-US" b="0" i="0" u="none" strike="noStrike" kern="0" cap="none" spc="0" normalizeH="0" baseline="0" noProof="0" dirty="0">
                          <a:ln>
                            <a:noFill/>
                          </a:ln>
                          <a:solidFill>
                            <a:prstClr val="black"/>
                          </a:solidFill>
                          <a:effectLst/>
                          <a:uLnTx/>
                          <a:uFillTx/>
                          <a:latin typeface="Andalus" panose="02020603050405020304" pitchFamily="18" charset="-78"/>
                          <a:cs typeface="Andalus" panose="02020603050405020304" pitchFamily="18" charset="-78"/>
                        </a:rPr>
                        <a:t>:</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prstClr val="black"/>
                          </a:solidFill>
                          <a:effectLst/>
                          <a:uLnTx/>
                          <a:uFillTx/>
                          <a:latin typeface="Andalus" panose="02020603050405020304" pitchFamily="18" charset="-78"/>
                          <a:cs typeface="Andalus" panose="02020603050405020304" pitchFamily="18" charset="-78"/>
                        </a:rPr>
                        <a:t>Arduino Uno.</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prstClr val="black"/>
                          </a:solidFill>
                          <a:effectLst/>
                          <a:uLnTx/>
                          <a:uFillTx/>
                          <a:latin typeface="Andalus" panose="02020603050405020304" pitchFamily="18" charset="-78"/>
                          <a:cs typeface="Andalus" panose="02020603050405020304" pitchFamily="18" charset="-78"/>
                        </a:rPr>
                        <a:t>LEDs.</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prstClr val="black"/>
                          </a:solidFill>
                          <a:effectLst/>
                          <a:uLnTx/>
                          <a:uFillTx/>
                          <a:latin typeface="Andalus" panose="02020603050405020304" pitchFamily="18" charset="-78"/>
                          <a:cs typeface="Andalus" panose="02020603050405020304" pitchFamily="18" charset="-78"/>
                        </a:rPr>
                        <a:t>Power Supply 5V DC. </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prstClr val="black"/>
                          </a:solidFill>
                          <a:effectLst/>
                          <a:uLnTx/>
                          <a:uFillTx/>
                          <a:latin typeface="Andalus" panose="02020603050405020304" pitchFamily="18" charset="-78"/>
                          <a:cs typeface="Andalus" panose="02020603050405020304" pitchFamily="18" charset="-78"/>
                        </a:rPr>
                        <a:t>PIR Sensor. </a:t>
                      </a:r>
                    </a:p>
                  </p:txBody>
                </p:sp>
                <p:sp>
                  <p:nvSpPr>
                    <p:cNvPr id="45" name="TextBox 44"/>
                    <p:cNvSpPr txBox="1"/>
                    <p:nvPr/>
                  </p:nvSpPr>
                  <p:spPr>
                    <a:xfrm>
                      <a:off x="10644536" y="3195583"/>
                      <a:ext cx="3054229" cy="119686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prstClr val="black"/>
                          </a:solidFill>
                          <a:effectLst/>
                          <a:uLnTx/>
                          <a:uFillTx/>
                          <a:latin typeface="Andalus" panose="02020603050405020304" pitchFamily="18" charset="-78"/>
                          <a:cs typeface="Andalus" panose="02020603050405020304" pitchFamily="18" charset="-78"/>
                        </a:rPr>
                        <a:t>Software Used :</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prstClr val="black"/>
                          </a:solidFill>
                          <a:effectLst/>
                          <a:uLnTx/>
                          <a:uFillTx/>
                          <a:latin typeface="Andalus" panose="02020603050405020304" pitchFamily="18" charset="-78"/>
                          <a:cs typeface="Andalus" panose="02020603050405020304" pitchFamily="18" charset="-78"/>
                        </a:rPr>
                        <a:t>Arduino IDE.</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prstClr val="black"/>
                          </a:solidFill>
                          <a:effectLst/>
                          <a:uLnTx/>
                          <a:uFillTx/>
                          <a:latin typeface="Andalus" panose="02020603050405020304" pitchFamily="18" charset="-78"/>
                          <a:cs typeface="Andalus" panose="02020603050405020304" pitchFamily="18" charset="-78"/>
                        </a:rPr>
                        <a:t>Python IDLE.</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err="1">
                          <a:ln>
                            <a:noFill/>
                          </a:ln>
                          <a:solidFill>
                            <a:prstClr val="black"/>
                          </a:solidFill>
                          <a:effectLst/>
                          <a:uLnTx/>
                          <a:uFillTx/>
                          <a:latin typeface="Andalus" panose="02020603050405020304" pitchFamily="18" charset="-78"/>
                          <a:cs typeface="Andalus" panose="02020603050405020304" pitchFamily="18" charset="-78"/>
                        </a:rPr>
                        <a:t>Tinkercard</a:t>
                      </a:r>
                      <a:r>
                        <a:rPr kumimoji="0" lang="en-US" b="0" i="0" u="none" strike="noStrike" kern="0" cap="none" spc="0" normalizeH="0" baseline="0" noProof="0" dirty="0">
                          <a:ln>
                            <a:noFill/>
                          </a:ln>
                          <a:solidFill>
                            <a:prstClr val="black"/>
                          </a:solidFill>
                          <a:effectLst/>
                          <a:uLnTx/>
                          <a:uFillTx/>
                          <a:latin typeface="Andalus" panose="02020603050405020304" pitchFamily="18" charset="-78"/>
                          <a:cs typeface="Andalus" panose="02020603050405020304" pitchFamily="18" charset="-78"/>
                        </a:rPr>
                        <a:t>.</a:t>
                      </a:r>
                    </a:p>
                  </p:txBody>
                </p:sp>
              </p:grpSp>
              <p:sp>
                <p:nvSpPr>
                  <p:cNvPr id="42" name="TextBox 41"/>
                  <p:cNvSpPr txBox="1"/>
                  <p:nvPr/>
                </p:nvSpPr>
                <p:spPr>
                  <a:xfrm>
                    <a:off x="1458888" y="177614"/>
                    <a:ext cx="4648195" cy="584775"/>
                  </a:xfrm>
                  <a:prstGeom prst="rect">
                    <a:avLst/>
                  </a:prstGeom>
                  <a:solidFill>
                    <a:schemeClr val="bg1"/>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Andalus" panose="02020603050405020304" pitchFamily="18" charset="-78"/>
                        <a:cs typeface="Andalus" panose="02020603050405020304" pitchFamily="18" charset="-78"/>
                      </a:rPr>
                      <a:t>Analysis and Tools</a:t>
                    </a:r>
                  </a:p>
                </p:txBody>
              </p:sp>
            </p:grpSp>
            <p:pic>
              <p:nvPicPr>
                <p:cNvPr id="40" name="Picture 39">
                  <a:extLst>
                    <a:ext uri="{FF2B5EF4-FFF2-40B4-BE49-F238E27FC236}">
                      <a16:creationId xmlns:a16="http://schemas.microsoft.com/office/drawing/2014/main" id="{555AFD13-A9E1-4BF5-ADCF-1795E034F09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25371" y="5895810"/>
                  <a:ext cx="2830809" cy="792807"/>
                </a:xfrm>
                <a:prstGeom prst="rect">
                  <a:avLst/>
                </a:prstGeom>
              </p:spPr>
            </p:pic>
          </p:grpSp>
          <p:pic>
            <p:nvPicPr>
              <p:cNvPr id="36" name="Picture 35">
                <a:extLst>
                  <a:ext uri="{FF2B5EF4-FFF2-40B4-BE49-F238E27FC236}">
                    <a16:creationId xmlns:a16="http://schemas.microsoft.com/office/drawing/2014/main" id="{697569D4-EAA6-45EF-905E-D8367A2E9ED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09865" y="5614347"/>
                <a:ext cx="1543290" cy="1043163"/>
              </a:xfrm>
              <a:prstGeom prst="rect">
                <a:avLst/>
              </a:prstGeom>
            </p:spPr>
          </p:pic>
          <p:pic>
            <p:nvPicPr>
              <p:cNvPr id="37" name="Picture 36">
                <a:extLst>
                  <a:ext uri="{FF2B5EF4-FFF2-40B4-BE49-F238E27FC236}">
                    <a16:creationId xmlns:a16="http://schemas.microsoft.com/office/drawing/2014/main" id="{582D3C31-7667-47B5-8573-23E8A18779C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44349" y="4724764"/>
                <a:ext cx="1653395" cy="1074730"/>
              </a:xfrm>
              <a:prstGeom prst="rect">
                <a:avLst/>
              </a:prstGeom>
            </p:spPr>
          </p:pic>
          <p:pic>
            <p:nvPicPr>
              <p:cNvPr id="38" name="Picture 37">
                <a:extLst>
                  <a:ext uri="{FF2B5EF4-FFF2-40B4-BE49-F238E27FC236}">
                    <a16:creationId xmlns:a16="http://schemas.microsoft.com/office/drawing/2014/main" id="{418DD39D-0CA5-45BD-9EEC-AF2DE38942E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78023" y="4738935"/>
                <a:ext cx="863549" cy="830157"/>
              </a:xfrm>
              <a:prstGeom prst="rect">
                <a:avLst/>
              </a:prstGeom>
            </p:spPr>
          </p:pic>
        </p:grpSp>
        <p:sp>
          <p:nvSpPr>
            <p:cNvPr id="2" name="TextBox 1">
              <a:extLst>
                <a:ext uri="{FF2B5EF4-FFF2-40B4-BE49-F238E27FC236}">
                  <a16:creationId xmlns:a16="http://schemas.microsoft.com/office/drawing/2014/main" id="{1BD4C652-FE4F-4E46-BB7D-6870B8CDC376}"/>
                </a:ext>
              </a:extLst>
            </p:cNvPr>
            <p:cNvSpPr txBox="1"/>
            <p:nvPr/>
          </p:nvSpPr>
          <p:spPr>
            <a:xfrm>
              <a:off x="3862403" y="1331180"/>
              <a:ext cx="7367465" cy="1754326"/>
            </a:xfrm>
            <a:prstGeom prst="rect">
              <a:avLst/>
            </a:prstGeom>
            <a:noFill/>
          </p:spPr>
          <p:txBody>
            <a:bodyPr wrap="square" rtlCol="0">
              <a:spAutoFit/>
            </a:bodyPr>
            <a:lstStyle/>
            <a:p>
              <a:r>
                <a:rPr lang="en-US" dirty="0"/>
                <a:t>The controller find the nearest ambulance to the accident and also the shortest path between the ambulance , accident spot and the nearest hospital .then he send this path to ambulance using this information the controller control all traffic signals in ambulance path which insure that the ambulance reaches the hospital without delay . The ambulance unit will turn ON the RF transmitter to communicate with traffic section.</a:t>
              </a:r>
            </a:p>
          </p:txBody>
        </p:sp>
      </p:grpSp>
      <p:grpSp>
        <p:nvGrpSpPr>
          <p:cNvPr id="48" name="Group 47"/>
          <p:cNvGrpSpPr/>
          <p:nvPr/>
        </p:nvGrpSpPr>
        <p:grpSpPr>
          <a:xfrm>
            <a:off x="-8188069" y="-3576"/>
            <a:ext cx="12051262" cy="6907328"/>
            <a:chOff x="-797574" y="47007"/>
            <a:chExt cx="10324759" cy="6858000"/>
          </a:xfrm>
        </p:grpSpPr>
        <p:grpSp>
          <p:nvGrpSpPr>
            <p:cNvPr id="49" name="Group 48"/>
            <p:cNvGrpSpPr/>
            <p:nvPr/>
          </p:nvGrpSpPr>
          <p:grpSpPr>
            <a:xfrm>
              <a:off x="-797574" y="47007"/>
              <a:ext cx="9848850" cy="6858000"/>
              <a:chOff x="-1618588" y="-603355"/>
              <a:chExt cx="9848850" cy="6858000"/>
            </a:xfrm>
          </p:grpSpPr>
          <p:grpSp>
            <p:nvGrpSpPr>
              <p:cNvPr id="51" name="Group 50"/>
              <p:cNvGrpSpPr/>
              <p:nvPr/>
            </p:nvGrpSpPr>
            <p:grpSpPr>
              <a:xfrm>
                <a:off x="-1618588" y="-603355"/>
                <a:ext cx="9848850" cy="6858000"/>
                <a:chOff x="-719152" y="-359833"/>
                <a:chExt cx="9848850" cy="6858000"/>
              </a:xfrm>
            </p:grpSpPr>
            <p:grpSp>
              <p:nvGrpSpPr>
                <p:cNvPr id="53" name="Group 52">
                  <a:extLst>
                    <a:ext uri="{FF2B5EF4-FFF2-40B4-BE49-F238E27FC236}">
                      <a16:creationId xmlns:a16="http://schemas.microsoft.com/office/drawing/2014/main" id="{1B514135-41E3-45CB-9ECA-8C5BAF057622}"/>
                    </a:ext>
                  </a:extLst>
                </p:cNvPr>
                <p:cNvGrpSpPr/>
                <p:nvPr/>
              </p:nvGrpSpPr>
              <p:grpSpPr>
                <a:xfrm>
                  <a:off x="-719152" y="-359833"/>
                  <a:ext cx="9848850" cy="6858000"/>
                  <a:chOff x="-7427816" y="-274407"/>
                  <a:chExt cx="9848850" cy="6858000"/>
                </a:xfrm>
              </p:grpSpPr>
              <p:grpSp>
                <p:nvGrpSpPr>
                  <p:cNvPr id="55" name="Group 54">
                    <a:extLst>
                      <a:ext uri="{FF2B5EF4-FFF2-40B4-BE49-F238E27FC236}">
                        <a16:creationId xmlns:a16="http://schemas.microsoft.com/office/drawing/2014/main" id="{A1A911D1-2939-4C61-9809-8BFB85C5A363}"/>
                      </a:ext>
                    </a:extLst>
                  </p:cNvPr>
                  <p:cNvGrpSpPr/>
                  <p:nvPr/>
                </p:nvGrpSpPr>
                <p:grpSpPr>
                  <a:xfrm>
                    <a:off x="-7427816" y="-274407"/>
                    <a:ext cx="9848850" cy="6858000"/>
                    <a:chOff x="-6140408" y="-274407"/>
                    <a:chExt cx="9848850" cy="6858000"/>
                  </a:xfrm>
                  <a:effectLst>
                    <a:outerShdw blurRad="254000" dist="88900" algn="l" rotWithShape="0">
                      <a:prstClr val="black">
                        <a:alpha val="51000"/>
                      </a:prstClr>
                    </a:outerShdw>
                  </a:effectLst>
                </p:grpSpPr>
                <p:sp>
                  <p:nvSpPr>
                    <p:cNvPr id="57" name="Rectangle 56">
                      <a:extLst>
                        <a:ext uri="{FF2B5EF4-FFF2-40B4-BE49-F238E27FC236}">
                          <a16:creationId xmlns:a16="http://schemas.microsoft.com/office/drawing/2014/main" id="{10F7110D-033F-4AB8-9FBD-9DF1B764437D}"/>
                        </a:ext>
                      </a:extLst>
                    </p:cNvPr>
                    <p:cNvSpPr/>
                    <p:nvPr/>
                  </p:nvSpPr>
                  <p:spPr>
                    <a:xfrm>
                      <a:off x="-6140408" y="-274407"/>
                      <a:ext cx="9848850" cy="6858000"/>
                    </a:xfrm>
                    <a:prstGeom prst="rect">
                      <a:avLst/>
                    </a:prstGeom>
                    <a:solidFill>
                      <a:srgbClr val="FF4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Top Corners Rounded 18">
                      <a:extLst>
                        <a:ext uri="{FF2B5EF4-FFF2-40B4-BE49-F238E27FC236}">
                          <a16:creationId xmlns:a16="http://schemas.microsoft.com/office/drawing/2014/main" id="{350D83EA-93F0-4DDF-BE90-1EACDD67FD65}"/>
                        </a:ext>
                      </a:extLst>
                    </p:cNvPr>
                    <p:cNvSpPr/>
                    <p:nvPr/>
                  </p:nvSpPr>
                  <p:spPr>
                    <a:xfrm rot="5400000">
                      <a:off x="2503801" y="3401830"/>
                      <a:ext cx="767118" cy="673320"/>
                    </a:xfrm>
                    <a:prstGeom prst="round2SameRect">
                      <a:avLst/>
                    </a:prstGeom>
                    <a:solidFill>
                      <a:srgbClr val="FF4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TextBox 55">
                    <a:extLst>
                      <a:ext uri="{FF2B5EF4-FFF2-40B4-BE49-F238E27FC236}">
                        <a16:creationId xmlns:a16="http://schemas.microsoft.com/office/drawing/2014/main" id="{579C99F4-F672-4FBE-AA62-2AFCB485681D}"/>
                      </a:ext>
                    </a:extLst>
                  </p:cNvPr>
                  <p:cNvSpPr txBox="1"/>
                  <p:nvPr/>
                </p:nvSpPr>
                <p:spPr>
                  <a:xfrm>
                    <a:off x="-1023975" y="4147830"/>
                    <a:ext cx="963342" cy="461665"/>
                  </a:xfrm>
                  <a:prstGeom prst="rect">
                    <a:avLst/>
                  </a:prstGeom>
                  <a:noFill/>
                </p:spPr>
                <p:txBody>
                  <a:bodyPr wrap="square" rtlCol="0">
                    <a:spAutoFit/>
                  </a:bodyPr>
                  <a:lstStyle/>
                  <a:p>
                    <a:pPr algn="ctr"/>
                    <a:endParaRPr lang="en-US" sz="2400" dirty="0">
                      <a:solidFill>
                        <a:schemeClr val="bg1"/>
                      </a:solidFill>
                      <a:latin typeface="DAGGERSQUARE" pitchFamily="50" charset="0"/>
                    </a:endParaRPr>
                  </a:p>
                </p:txBody>
              </p:sp>
            </p:grpSp>
            <p:sp>
              <p:nvSpPr>
                <p:cNvPr id="54" name="TextBox 53"/>
                <p:cNvSpPr txBox="1"/>
                <p:nvPr/>
              </p:nvSpPr>
              <p:spPr>
                <a:xfrm>
                  <a:off x="2189205" y="1559955"/>
                  <a:ext cx="6465669" cy="3693319"/>
                </a:xfrm>
                <a:prstGeom prst="rect">
                  <a:avLst/>
                </a:prstGeom>
                <a:noFill/>
              </p:spPr>
              <p:txBody>
                <a:bodyPr wrap="square" rtlCol="0">
                  <a:spAutoFit/>
                </a:bodyPr>
                <a:lstStyle/>
                <a:p>
                  <a:pPr algn="just">
                    <a:buFont typeface="Arial" panose="020B0604020202020204" pitchFamily="34" charset="0"/>
                    <a:buChar char="•"/>
                  </a:pPr>
                  <a:r>
                    <a:rPr lang="en-US" b="1" u="sng" dirty="0">
                      <a:solidFill>
                        <a:schemeClr val="tx2">
                          <a:lumMod val="75000"/>
                        </a:schemeClr>
                      </a:solidFill>
                      <a:latin typeface="Söhne"/>
                    </a:rPr>
                    <a:t>Lives Saved</a:t>
                  </a:r>
                  <a:r>
                    <a:rPr lang="en-US" u="sng" dirty="0">
                      <a:solidFill>
                        <a:schemeClr val="tx2">
                          <a:lumMod val="75000"/>
                        </a:schemeClr>
                      </a:solidFill>
                      <a:latin typeface="Söhne"/>
                    </a:rPr>
                    <a:t>: </a:t>
                  </a:r>
                  <a:r>
                    <a:rPr lang="en-US" dirty="0">
                      <a:solidFill>
                        <a:schemeClr val="bg1"/>
                      </a:solidFill>
                      <a:latin typeface="Söhne"/>
                    </a:rPr>
                    <a:t>By reducing response times and enhancing patient care, the Smart Ambulance System has the potential to save lives, particularly in critical medical emergencies where every minute counts.</a:t>
                  </a:r>
                </a:p>
                <a:p>
                  <a:pPr algn="just">
                    <a:buFont typeface="Arial" panose="020B0604020202020204" pitchFamily="34" charset="0"/>
                    <a:buChar char="•"/>
                  </a:pPr>
                  <a:endParaRPr lang="en-US" dirty="0">
                    <a:solidFill>
                      <a:schemeClr val="tx2">
                        <a:lumMod val="75000"/>
                      </a:schemeClr>
                    </a:solidFill>
                    <a:latin typeface="Söhne"/>
                  </a:endParaRPr>
                </a:p>
                <a:p>
                  <a:pPr algn="just">
                    <a:buFont typeface="Arial" panose="020B0604020202020204" pitchFamily="34" charset="0"/>
                    <a:buChar char="•"/>
                  </a:pPr>
                  <a:r>
                    <a:rPr lang="en-US" b="1" u="sng" dirty="0">
                      <a:solidFill>
                        <a:schemeClr val="tx2">
                          <a:lumMod val="75000"/>
                        </a:schemeClr>
                      </a:solidFill>
                      <a:latin typeface="Söhne"/>
                    </a:rPr>
                    <a:t>Technology Reliability: </a:t>
                  </a:r>
                  <a:r>
                    <a:rPr lang="en-US" dirty="0">
                      <a:solidFill>
                        <a:schemeClr val="bg1"/>
                      </a:solidFill>
                      <a:latin typeface="Söhne"/>
                    </a:rPr>
                    <a:t>Ensuring the robustness and reliability of the technology infrastructure supporting the Smart Ambulance System is critical to its success, including GPS tracking, communication systems, and medical equipment.</a:t>
                  </a:r>
                </a:p>
                <a:p>
                  <a:pPr algn="just">
                    <a:buFont typeface="Arial" panose="020B0604020202020204" pitchFamily="34" charset="0"/>
                    <a:buChar char="•"/>
                  </a:pPr>
                  <a:endParaRPr lang="en-US" dirty="0">
                    <a:solidFill>
                      <a:schemeClr val="bg1"/>
                    </a:solidFill>
                    <a:latin typeface="Söhne"/>
                  </a:endParaRPr>
                </a:p>
                <a:p>
                  <a:pPr algn="just">
                    <a:buFont typeface="Arial" panose="020B0604020202020204" pitchFamily="34" charset="0"/>
                    <a:buChar char="•"/>
                  </a:pPr>
                  <a:r>
                    <a:rPr lang="en-US" b="1" u="sng" dirty="0">
                      <a:solidFill>
                        <a:schemeClr val="tx2">
                          <a:lumMod val="75000"/>
                        </a:schemeClr>
                      </a:solidFill>
                      <a:latin typeface="Söhne"/>
                    </a:rPr>
                    <a:t>Faster Response Times: </a:t>
                  </a:r>
                  <a:r>
                    <a:rPr lang="en-US" dirty="0">
                      <a:solidFill>
                        <a:schemeClr val="bg1"/>
                      </a:solidFill>
                      <a:latin typeface="Söhne"/>
                    </a:rPr>
                    <a:t>By utilizing real-time traffic data, GPS tracking, and intelligent routing algorithms, the Smart Ambulance System optimizes ambulance routes to reach emergency scenes swiftly, reducing response times and potentially saving lives.</a:t>
                  </a:r>
                  <a:endParaRPr lang="en-US" sz="3600" cap="all" dirty="0">
                    <a:solidFill>
                      <a:schemeClr val="bg1"/>
                    </a:solidFill>
                    <a:highlight>
                      <a:srgbClr val="000000"/>
                    </a:highlight>
                    <a:sym typeface="Gill Sans Light"/>
                  </a:endParaRPr>
                </a:p>
              </p:txBody>
            </p:sp>
          </p:grpSp>
          <p:sp>
            <p:nvSpPr>
              <p:cNvPr id="52" name="TextBox 51"/>
              <p:cNvSpPr txBox="1"/>
              <p:nvPr/>
            </p:nvSpPr>
            <p:spPr>
              <a:xfrm>
                <a:off x="1944002" y="136737"/>
                <a:ext cx="4536482" cy="584775"/>
              </a:xfrm>
              <a:prstGeom prst="rect">
                <a:avLst/>
              </a:prstGeom>
              <a:solidFill>
                <a:schemeClr val="bg1"/>
              </a:solidFill>
            </p:spPr>
            <p:txBody>
              <a:bodyPr wrap="square" rtlCol="0">
                <a:spAutoFit/>
              </a:bodyPr>
              <a:lstStyle/>
              <a:p>
                <a:pPr algn="ctr"/>
                <a:r>
                  <a:rPr lang="en-US" sz="3200" dirty="0">
                    <a:latin typeface="Andalus" panose="02020603050405020304" pitchFamily="18" charset="-78"/>
                    <a:cs typeface="Andalus" panose="02020603050405020304" pitchFamily="18" charset="-78"/>
                  </a:rPr>
                  <a:t>Critical Success Factors </a:t>
                </a:r>
              </a:p>
            </p:txBody>
          </p:sp>
        </p:grpSp>
        <p:sp>
          <p:nvSpPr>
            <p:cNvPr id="50" name="Rectangle: Top Corners Rounded 15">
              <a:extLst>
                <a:ext uri="{FF2B5EF4-FFF2-40B4-BE49-F238E27FC236}">
                  <a16:creationId xmlns:a16="http://schemas.microsoft.com/office/drawing/2014/main" id="{8FBCEB8D-B1DF-412C-A248-C5E7E6FECF6F}"/>
                </a:ext>
              </a:extLst>
            </p:cNvPr>
            <p:cNvSpPr/>
            <p:nvPr/>
          </p:nvSpPr>
          <p:spPr>
            <a:xfrm rot="5400000">
              <a:off x="8882959" y="3826740"/>
              <a:ext cx="691162" cy="597290"/>
            </a:xfrm>
            <a:prstGeom prst="round2SameRect">
              <a:avLst/>
            </a:prstGeom>
            <a:solidFill>
              <a:srgbClr val="FF4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9" name="Group 58"/>
          <p:cNvGrpSpPr/>
          <p:nvPr/>
        </p:nvGrpSpPr>
        <p:grpSpPr>
          <a:xfrm>
            <a:off x="-9527954" y="-5871"/>
            <a:ext cx="12840740" cy="6909623"/>
            <a:chOff x="2232424" y="979160"/>
            <a:chExt cx="10384597" cy="6881192"/>
          </a:xfrm>
        </p:grpSpPr>
        <p:grpSp>
          <p:nvGrpSpPr>
            <p:cNvPr id="60" name="Group 59"/>
            <p:cNvGrpSpPr/>
            <p:nvPr/>
          </p:nvGrpSpPr>
          <p:grpSpPr>
            <a:xfrm>
              <a:off x="2232424" y="979160"/>
              <a:ext cx="10384597" cy="6881192"/>
              <a:chOff x="-651356" y="-240953"/>
              <a:chExt cx="10384597" cy="6881192"/>
            </a:xfrm>
          </p:grpSpPr>
          <p:grpSp>
            <p:nvGrpSpPr>
              <p:cNvPr id="62" name="Group 61"/>
              <p:cNvGrpSpPr/>
              <p:nvPr/>
            </p:nvGrpSpPr>
            <p:grpSpPr>
              <a:xfrm>
                <a:off x="-651356" y="-240953"/>
                <a:ext cx="10384597" cy="6881192"/>
                <a:chOff x="776015" y="-266372"/>
                <a:chExt cx="10384597" cy="6881192"/>
              </a:xfrm>
            </p:grpSpPr>
            <p:grpSp>
              <p:nvGrpSpPr>
                <p:cNvPr id="64" name="Group 63"/>
                <p:cNvGrpSpPr/>
                <p:nvPr/>
              </p:nvGrpSpPr>
              <p:grpSpPr>
                <a:xfrm>
                  <a:off x="776015" y="-266372"/>
                  <a:ext cx="10384597" cy="6881192"/>
                  <a:chOff x="554909" y="-204955"/>
                  <a:chExt cx="10384597" cy="6881192"/>
                </a:xfrm>
              </p:grpSpPr>
              <p:grpSp>
                <p:nvGrpSpPr>
                  <p:cNvPr id="66" name="Group 65">
                    <a:extLst>
                      <a:ext uri="{FF2B5EF4-FFF2-40B4-BE49-F238E27FC236}">
                        <a16:creationId xmlns:a16="http://schemas.microsoft.com/office/drawing/2014/main" id="{56761E50-ACF4-4AEB-91B2-4D1260FF3876}"/>
                      </a:ext>
                    </a:extLst>
                  </p:cNvPr>
                  <p:cNvGrpSpPr/>
                  <p:nvPr/>
                </p:nvGrpSpPr>
                <p:grpSpPr>
                  <a:xfrm>
                    <a:off x="554909" y="-204955"/>
                    <a:ext cx="10384597" cy="6881192"/>
                    <a:chOff x="-4447734" y="-178407"/>
                    <a:chExt cx="10384597" cy="6881192"/>
                  </a:xfrm>
                  <a:effectLst>
                    <a:outerShdw blurRad="254000" dist="88900" algn="l" rotWithShape="0">
                      <a:schemeClr val="tx1">
                        <a:lumMod val="95000"/>
                        <a:lumOff val="5000"/>
                        <a:alpha val="51000"/>
                      </a:schemeClr>
                    </a:outerShdw>
                  </a:effectLst>
                </p:grpSpPr>
                <p:sp>
                  <p:nvSpPr>
                    <p:cNvPr id="68" name="Rectangle 67">
                      <a:extLst>
                        <a:ext uri="{FF2B5EF4-FFF2-40B4-BE49-F238E27FC236}">
                          <a16:creationId xmlns:a16="http://schemas.microsoft.com/office/drawing/2014/main" id="{01A82F37-F384-44AF-8D4D-8E5AB51F36CD}"/>
                        </a:ext>
                      </a:extLst>
                    </p:cNvPr>
                    <p:cNvSpPr/>
                    <p:nvPr/>
                  </p:nvSpPr>
                  <p:spPr>
                    <a:xfrm>
                      <a:off x="-4447734" y="-178407"/>
                      <a:ext cx="9848849" cy="688119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Top Corners Rounded 1">
                      <a:extLst>
                        <a:ext uri="{FF2B5EF4-FFF2-40B4-BE49-F238E27FC236}">
                          <a16:creationId xmlns:a16="http://schemas.microsoft.com/office/drawing/2014/main" id="{C5D1EB51-A0E9-4F9E-8E46-8B3E890D1A18}"/>
                        </a:ext>
                      </a:extLst>
                    </p:cNvPr>
                    <p:cNvSpPr/>
                    <p:nvPr/>
                  </p:nvSpPr>
                  <p:spPr>
                    <a:xfrm rot="5400000">
                      <a:off x="5297515" y="2829946"/>
                      <a:ext cx="732106" cy="546591"/>
                    </a:xfrm>
                    <a:prstGeom prst="round2Same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TextBox 66"/>
                  <p:cNvSpPr txBox="1"/>
                  <p:nvPr/>
                </p:nvSpPr>
                <p:spPr>
                  <a:xfrm>
                    <a:off x="4754694" y="1750716"/>
                    <a:ext cx="4468790" cy="461665"/>
                  </a:xfrm>
                  <a:prstGeom prst="rect">
                    <a:avLst/>
                  </a:prstGeom>
                  <a:noFill/>
                </p:spPr>
                <p:txBody>
                  <a:bodyPr wrap="square" rtlCol="0">
                    <a:spAutoFit/>
                  </a:bodyPr>
                  <a:lstStyle/>
                  <a:p>
                    <a:endParaRPr lang="en-US" sz="2400" dirty="0">
                      <a:solidFill>
                        <a:schemeClr val="accent5">
                          <a:lumMod val="50000"/>
                        </a:schemeClr>
                      </a:solidFill>
                      <a:latin typeface="Andalus" panose="02020603050405020304" pitchFamily="18" charset="-78"/>
                      <a:cs typeface="Andalus" panose="02020603050405020304" pitchFamily="18" charset="-78"/>
                    </a:endParaRPr>
                  </a:p>
                </p:txBody>
              </p:sp>
            </p:grpSp>
            <p:sp>
              <p:nvSpPr>
                <p:cNvPr id="65" name="Rectangle 64"/>
                <p:cNvSpPr/>
                <p:nvPr/>
              </p:nvSpPr>
              <p:spPr>
                <a:xfrm>
                  <a:off x="3763894" y="1385195"/>
                  <a:ext cx="6096000" cy="4297267"/>
                </a:xfrm>
                <a:prstGeom prst="rect">
                  <a:avLst/>
                </a:prstGeom>
              </p:spPr>
              <p:txBody>
                <a:bodyPr>
                  <a:spAutoFit/>
                </a:bodyPr>
                <a:lstStyle/>
                <a:p>
                  <a:pPr>
                    <a:lnSpc>
                      <a:spcPct val="107000"/>
                    </a:lnSpc>
                    <a:spcAft>
                      <a:spcPts val="800"/>
                    </a:spcAft>
                  </a:pPr>
                  <a:r>
                    <a:rPr lang="en-US" sz="2000" b="1" dirty="0">
                      <a:latin typeface="Andalus" panose="02020603050405020304" pitchFamily="18" charset="-78"/>
                      <a:ea typeface="Calibri" panose="020F0502020204030204" pitchFamily="34" charset="0"/>
                      <a:cs typeface="Andalus" panose="02020603050405020304" pitchFamily="18" charset="-78"/>
                    </a:rPr>
                    <a:t>Advantages :</a:t>
                  </a:r>
                  <a:endParaRPr lang="en-US" sz="2000" dirty="0">
                    <a:latin typeface="Andalus" panose="02020603050405020304" pitchFamily="18" charset="-78"/>
                    <a:ea typeface="Calibri" panose="020F0502020204030204" pitchFamily="34" charset="0"/>
                    <a:cs typeface="Andalus" panose="02020603050405020304" pitchFamily="18" charset="-78"/>
                  </a:endParaRPr>
                </a:p>
                <a:p>
                  <a:pPr marL="285750" marR="0" lvl="0" indent="-285750">
                    <a:lnSpc>
                      <a:spcPct val="107000"/>
                    </a:lnSpc>
                    <a:spcBef>
                      <a:spcPts val="0"/>
                    </a:spcBef>
                    <a:spcAft>
                      <a:spcPts val="0"/>
                    </a:spcAft>
                    <a:buFont typeface="Arial" panose="020B0604020202020204" pitchFamily="34" charset="0"/>
                    <a:buChar char="•"/>
                  </a:pPr>
                  <a:r>
                    <a:rPr lang="en-US" dirty="0">
                      <a:latin typeface="Andalus" panose="02020603050405020304" pitchFamily="18" charset="-78"/>
                      <a:ea typeface="Calibri" panose="020F0502020204030204" pitchFamily="34" charset="0"/>
                      <a:cs typeface="Andalus" panose="02020603050405020304" pitchFamily="18" charset="-78"/>
                    </a:rPr>
                    <a:t>Data-Driven Decision Making.</a:t>
                  </a:r>
                </a:p>
                <a:p>
                  <a:pPr marL="285750" marR="0" lvl="0" indent="-285750">
                    <a:lnSpc>
                      <a:spcPct val="107000"/>
                    </a:lnSpc>
                    <a:spcBef>
                      <a:spcPts val="0"/>
                    </a:spcBef>
                    <a:spcAft>
                      <a:spcPts val="0"/>
                    </a:spcAft>
                    <a:buFont typeface="Arial" panose="020B0604020202020204" pitchFamily="34" charset="0"/>
                    <a:buChar char="•"/>
                  </a:pPr>
                  <a:r>
                    <a:rPr lang="en-US" dirty="0">
                      <a:latin typeface="Andalus" panose="02020603050405020304" pitchFamily="18" charset="-78"/>
                      <a:ea typeface="Calibri" panose="020F0502020204030204" pitchFamily="34" charset="0"/>
                      <a:cs typeface="Andalus" panose="02020603050405020304" pitchFamily="18" charset="-78"/>
                    </a:rPr>
                    <a:t>Resource Optimization.</a:t>
                  </a:r>
                </a:p>
                <a:p>
                  <a:pPr marL="285750" marR="0" lvl="0" indent="-285750">
                    <a:lnSpc>
                      <a:spcPct val="107000"/>
                    </a:lnSpc>
                    <a:spcBef>
                      <a:spcPts val="0"/>
                    </a:spcBef>
                    <a:spcAft>
                      <a:spcPts val="0"/>
                    </a:spcAft>
                    <a:buFont typeface="Arial" panose="020B0604020202020204" pitchFamily="34" charset="0"/>
                    <a:buChar char="•"/>
                  </a:pPr>
                  <a:r>
                    <a:rPr lang="en-US" dirty="0">
                      <a:latin typeface="Andalus" panose="02020603050405020304" pitchFamily="18" charset="-78"/>
                      <a:ea typeface="Calibri" panose="020F0502020204030204" pitchFamily="34" charset="0"/>
                      <a:cs typeface="Andalus" panose="02020603050405020304" pitchFamily="18" charset="-78"/>
                    </a:rPr>
                    <a:t>Improved</a:t>
                  </a:r>
                  <a:r>
                    <a:rPr lang="en-US" b="1" dirty="0">
                      <a:latin typeface="Andalus" panose="02020603050405020304" pitchFamily="18" charset="-78"/>
                      <a:ea typeface="Calibri" panose="020F0502020204030204" pitchFamily="34" charset="0"/>
                      <a:cs typeface="Andalus" panose="02020603050405020304" pitchFamily="18" charset="-78"/>
                    </a:rPr>
                    <a:t> </a:t>
                  </a:r>
                  <a:r>
                    <a:rPr lang="en-US" dirty="0">
                      <a:latin typeface="Andalus" panose="02020603050405020304" pitchFamily="18" charset="-78"/>
                      <a:ea typeface="Calibri" panose="020F0502020204030204" pitchFamily="34" charset="0"/>
                      <a:cs typeface="Andalus" panose="02020603050405020304" pitchFamily="18" charset="-78"/>
                    </a:rPr>
                    <a:t>Communication.</a:t>
                  </a:r>
                </a:p>
                <a:p>
                  <a:pPr marL="285750" marR="0" lvl="0" indent="-285750">
                    <a:lnSpc>
                      <a:spcPct val="107000"/>
                    </a:lnSpc>
                    <a:spcBef>
                      <a:spcPts val="0"/>
                    </a:spcBef>
                    <a:spcAft>
                      <a:spcPts val="0"/>
                    </a:spcAft>
                    <a:buFont typeface="Arial" panose="020B0604020202020204" pitchFamily="34" charset="0"/>
                    <a:buChar char="•"/>
                  </a:pPr>
                  <a:r>
                    <a:rPr lang="en-US" dirty="0">
                      <a:latin typeface="Andalus" panose="02020603050405020304" pitchFamily="18" charset="-78"/>
                      <a:ea typeface="Calibri" panose="020F0502020204030204" pitchFamily="34" charset="0"/>
                      <a:cs typeface="Andalus" panose="02020603050405020304" pitchFamily="18" charset="-78"/>
                    </a:rPr>
                    <a:t>Faster Response Times.</a:t>
                  </a:r>
                </a:p>
                <a:p>
                  <a:pPr marL="457200" marR="0">
                    <a:lnSpc>
                      <a:spcPct val="107000"/>
                    </a:lnSpc>
                    <a:spcBef>
                      <a:spcPts val="0"/>
                    </a:spcBef>
                    <a:spcAft>
                      <a:spcPts val="800"/>
                    </a:spcAft>
                  </a:pPr>
                  <a:r>
                    <a:rPr lang="en-US" dirty="0">
                      <a:latin typeface="Andalus" panose="02020603050405020304" pitchFamily="18" charset="-78"/>
                      <a:ea typeface="Calibri" panose="020F0502020204030204" pitchFamily="34" charset="0"/>
                      <a:cs typeface="Andalus" panose="02020603050405020304" pitchFamily="18" charset="-78"/>
                    </a:rPr>
                    <a:t> </a:t>
                  </a:r>
                </a:p>
                <a:p>
                  <a:pPr>
                    <a:lnSpc>
                      <a:spcPct val="107000"/>
                    </a:lnSpc>
                    <a:spcAft>
                      <a:spcPts val="800"/>
                    </a:spcAft>
                  </a:pPr>
                  <a:r>
                    <a:rPr lang="en-US" sz="2000" b="1" dirty="0">
                      <a:latin typeface="Andalus" panose="02020603050405020304" pitchFamily="18" charset="-78"/>
                      <a:ea typeface="Calibri" panose="020F0502020204030204" pitchFamily="34" charset="0"/>
                      <a:cs typeface="Andalus" panose="02020603050405020304" pitchFamily="18" charset="-78"/>
                    </a:rPr>
                    <a:t>Drawbacks :</a:t>
                  </a:r>
                  <a:endParaRPr lang="en-US" sz="2000" dirty="0">
                    <a:latin typeface="Andalus" panose="02020603050405020304" pitchFamily="18" charset="-78"/>
                    <a:ea typeface="Calibri" panose="020F0502020204030204" pitchFamily="34" charset="0"/>
                    <a:cs typeface="Andalus" panose="02020603050405020304" pitchFamily="18" charset="-78"/>
                  </a:endParaRPr>
                </a:p>
                <a:p>
                  <a:pPr marL="285750" marR="0" lvl="0" indent="-285750" algn="just">
                    <a:lnSpc>
                      <a:spcPct val="107000"/>
                    </a:lnSpc>
                    <a:spcBef>
                      <a:spcPts val="0"/>
                    </a:spcBef>
                    <a:spcAft>
                      <a:spcPts val="0"/>
                    </a:spcAft>
                    <a:buFont typeface="Arial" panose="020B0604020202020204" pitchFamily="34" charset="0"/>
                    <a:buChar char="•"/>
                  </a:pPr>
                  <a:r>
                    <a:rPr lang="en-US" dirty="0">
                      <a:latin typeface="Andalus" panose="02020603050405020304" pitchFamily="18" charset="-78"/>
                      <a:ea typeface="Calibri" panose="020F0502020204030204" pitchFamily="34" charset="0"/>
                      <a:cs typeface="Andalus" panose="02020603050405020304" pitchFamily="18" charset="-78"/>
                    </a:rPr>
                    <a:t>Reliance on Technology : Any technical malfunctions or system failures could potentially disrupt emergency medical services delivery.</a:t>
                  </a:r>
                </a:p>
                <a:p>
                  <a:pPr marL="285750" marR="0" lvl="0" indent="-285750" algn="just">
                    <a:lnSpc>
                      <a:spcPct val="107000"/>
                    </a:lnSpc>
                    <a:spcBef>
                      <a:spcPts val="0"/>
                    </a:spcBef>
                    <a:spcAft>
                      <a:spcPts val="0"/>
                    </a:spcAft>
                    <a:buFont typeface="Arial" panose="020B0604020202020204" pitchFamily="34" charset="0"/>
                    <a:buChar char="•"/>
                  </a:pPr>
                  <a:r>
                    <a:rPr lang="en-US" dirty="0">
                      <a:latin typeface="Andalus" panose="02020603050405020304" pitchFamily="18" charset="-78"/>
                      <a:ea typeface="Calibri" panose="020F0502020204030204" pitchFamily="34" charset="0"/>
                      <a:cs typeface="Andalus" panose="02020603050405020304" pitchFamily="18" charset="-78"/>
                    </a:rPr>
                    <a:t>Cost of Implementation.</a:t>
                  </a:r>
                </a:p>
                <a:p>
                  <a:pPr marL="285750" marR="0" lvl="0" indent="-285750" algn="just">
                    <a:lnSpc>
                      <a:spcPct val="107000"/>
                    </a:lnSpc>
                    <a:spcBef>
                      <a:spcPts val="0"/>
                    </a:spcBef>
                    <a:spcAft>
                      <a:spcPts val="0"/>
                    </a:spcAft>
                    <a:buFont typeface="Arial" panose="020B0604020202020204" pitchFamily="34" charset="0"/>
                    <a:buChar char="•"/>
                  </a:pPr>
                  <a:r>
                    <a:rPr lang="en-US" dirty="0">
                      <a:latin typeface="Andalus" panose="02020603050405020304" pitchFamily="18" charset="-78"/>
                      <a:ea typeface="Calibri" panose="020F0502020204030204" pitchFamily="34" charset="0"/>
                      <a:cs typeface="Andalus" panose="02020603050405020304" pitchFamily="18" charset="-78"/>
                    </a:rPr>
                    <a:t>Data Privacy and Security Risks.</a:t>
                  </a:r>
                </a:p>
                <a:p>
                  <a:pPr marL="285750" marR="0" lvl="0" indent="-285750" algn="just">
                    <a:lnSpc>
                      <a:spcPct val="107000"/>
                    </a:lnSpc>
                    <a:spcBef>
                      <a:spcPts val="0"/>
                    </a:spcBef>
                    <a:spcAft>
                      <a:spcPts val="800"/>
                    </a:spcAft>
                    <a:buFont typeface="Arial" panose="020B0604020202020204" pitchFamily="34" charset="0"/>
                    <a:buChar char="•"/>
                  </a:pPr>
                  <a:r>
                    <a:rPr lang="en-US" dirty="0">
                      <a:latin typeface="Andalus" panose="02020603050405020304" pitchFamily="18" charset="-78"/>
                      <a:ea typeface="Calibri" panose="020F0502020204030204" pitchFamily="34" charset="0"/>
                      <a:cs typeface="Andalus" panose="02020603050405020304" pitchFamily="18" charset="-78"/>
                    </a:rPr>
                    <a:t>Integration Challenges.</a:t>
                  </a:r>
                </a:p>
              </p:txBody>
            </p:sp>
          </p:grpSp>
          <p:pic>
            <p:nvPicPr>
              <p:cNvPr id="63" name="Picture 2"/>
              <p:cNvPicPr>
                <a:picLocks noChangeAspect="1" noChangeArrowheads="1"/>
              </p:cNvPicPr>
              <p:nvPr/>
            </p:nvPicPr>
            <p:blipFill rotWithShape="1">
              <a:blip r:embed="rId13">
                <a:extLst>
                  <a:ext uri="{28A0092B-C50C-407E-A947-70E740481C1C}">
                    <a14:useLocalDpi xmlns:a14="http://schemas.microsoft.com/office/drawing/2010/main" val="0"/>
                  </a:ext>
                </a:extLst>
              </a:blip>
              <a:srcRect b="7721"/>
              <a:stretch/>
            </p:blipFill>
            <p:spPr bwMode="auto">
              <a:xfrm>
                <a:off x="5629983" y="1543814"/>
                <a:ext cx="2769090" cy="2146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1" name="TextBox 60"/>
            <p:cNvSpPr txBox="1"/>
            <p:nvPr/>
          </p:nvSpPr>
          <p:spPr>
            <a:xfrm>
              <a:off x="4994329" y="1558471"/>
              <a:ext cx="5138837" cy="584775"/>
            </a:xfrm>
            <a:prstGeom prst="rect">
              <a:avLst/>
            </a:prstGeom>
            <a:solidFill>
              <a:schemeClr val="bg1"/>
            </a:solidFill>
          </p:spPr>
          <p:txBody>
            <a:bodyPr wrap="square" rtlCol="0">
              <a:spAutoFit/>
            </a:bodyPr>
            <a:lstStyle/>
            <a:p>
              <a:pPr lvl="0" algn="ctr"/>
              <a:r>
                <a:rPr lang="en-US" sz="3200" dirty="0">
                  <a:latin typeface="Andalus" panose="02020603050405020304" pitchFamily="18" charset="-78"/>
                  <a:cs typeface="Andalus" panose="02020603050405020304" pitchFamily="18" charset="-78"/>
                </a:rPr>
                <a:t>Advantage and Drawbacks </a:t>
              </a:r>
            </a:p>
          </p:txBody>
        </p:sp>
      </p:grpSp>
      <p:grpSp>
        <p:nvGrpSpPr>
          <p:cNvPr id="25" name="Group 24">
            <a:extLst>
              <a:ext uri="{FF2B5EF4-FFF2-40B4-BE49-F238E27FC236}">
                <a16:creationId xmlns:a16="http://schemas.microsoft.com/office/drawing/2014/main" id="{BC48B5BF-FF8E-4E58-82A9-76844D115FDA}"/>
              </a:ext>
            </a:extLst>
          </p:cNvPr>
          <p:cNvGrpSpPr/>
          <p:nvPr/>
        </p:nvGrpSpPr>
        <p:grpSpPr>
          <a:xfrm>
            <a:off x="-10133757" y="-13515"/>
            <a:ext cx="12723180" cy="6909622"/>
            <a:chOff x="-328067" y="-13515"/>
            <a:chExt cx="12723180" cy="6909622"/>
          </a:xfrm>
        </p:grpSpPr>
        <p:grpSp>
          <p:nvGrpSpPr>
            <p:cNvPr id="70" name="Group 69"/>
            <p:cNvGrpSpPr/>
            <p:nvPr/>
          </p:nvGrpSpPr>
          <p:grpSpPr>
            <a:xfrm>
              <a:off x="-328067" y="-13515"/>
              <a:ext cx="12723180" cy="6909622"/>
              <a:chOff x="-6117772" y="-414712"/>
              <a:chExt cx="10465618" cy="6858000"/>
            </a:xfrm>
          </p:grpSpPr>
          <p:grpSp>
            <p:nvGrpSpPr>
              <p:cNvPr id="71" name="Group 70"/>
              <p:cNvGrpSpPr/>
              <p:nvPr/>
            </p:nvGrpSpPr>
            <p:grpSpPr>
              <a:xfrm>
                <a:off x="-6117772" y="-414712"/>
                <a:ext cx="10465618" cy="6858000"/>
                <a:chOff x="-926730" y="-1114"/>
                <a:chExt cx="10393907" cy="6858000"/>
              </a:xfrm>
              <a:solidFill>
                <a:srgbClr val="84AF9B"/>
              </a:solidFill>
            </p:grpSpPr>
            <p:grpSp>
              <p:nvGrpSpPr>
                <p:cNvPr id="73" name="Group 72">
                  <a:extLst>
                    <a:ext uri="{FF2B5EF4-FFF2-40B4-BE49-F238E27FC236}">
                      <a16:creationId xmlns:a16="http://schemas.microsoft.com/office/drawing/2014/main" id="{D9F87DD0-B660-4FD3-9876-F10CFF006B32}"/>
                    </a:ext>
                  </a:extLst>
                </p:cNvPr>
                <p:cNvGrpSpPr/>
                <p:nvPr/>
              </p:nvGrpSpPr>
              <p:grpSpPr>
                <a:xfrm>
                  <a:off x="-926730" y="-1114"/>
                  <a:ext cx="10393907" cy="6858000"/>
                  <a:chOff x="-5120598" y="711"/>
                  <a:chExt cx="10393907" cy="6858000"/>
                </a:xfrm>
                <a:grpFill/>
                <a:effectLst>
                  <a:outerShdw blurRad="254000" dist="88900" algn="l" rotWithShape="0">
                    <a:prstClr val="black">
                      <a:alpha val="51000"/>
                    </a:prstClr>
                  </a:outerShdw>
                </a:effectLst>
              </p:grpSpPr>
              <p:sp>
                <p:nvSpPr>
                  <p:cNvPr id="75" name="Rectangle: Top Corners Rounded 12">
                    <a:extLst>
                      <a:ext uri="{FF2B5EF4-FFF2-40B4-BE49-F238E27FC236}">
                        <a16:creationId xmlns:a16="http://schemas.microsoft.com/office/drawing/2014/main" id="{4398BEEC-1423-4336-B5D8-03839CBA6908}"/>
                      </a:ext>
                    </a:extLst>
                  </p:cNvPr>
                  <p:cNvSpPr/>
                  <p:nvPr/>
                </p:nvSpPr>
                <p:spPr>
                  <a:xfrm rot="5400000">
                    <a:off x="4655553" y="2156478"/>
                    <a:ext cx="670391" cy="565120"/>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3275D813-8D64-4748-8D21-48563217B55D}"/>
                      </a:ext>
                    </a:extLst>
                  </p:cNvPr>
                  <p:cNvSpPr/>
                  <p:nvPr/>
                </p:nvSpPr>
                <p:spPr>
                  <a:xfrm>
                    <a:off x="-5120598" y="711"/>
                    <a:ext cx="984885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4" name="TextBox 73"/>
                <p:cNvSpPr txBox="1"/>
                <p:nvPr/>
              </p:nvSpPr>
              <p:spPr>
                <a:xfrm>
                  <a:off x="3060177" y="1714243"/>
                  <a:ext cx="4429988" cy="461665"/>
                </a:xfrm>
                <a:prstGeom prst="rect">
                  <a:avLst/>
                </a:prstGeom>
                <a:grpFill/>
              </p:spPr>
              <p:txBody>
                <a:bodyPr wrap="square" rtlCol="0">
                  <a:spAutoFit/>
                </a:bodyPr>
                <a:lstStyle/>
                <a:p>
                  <a:endParaRPr lang="en-US" sz="2400" dirty="0">
                    <a:latin typeface="Andalus" panose="02020603050405020304" pitchFamily="18" charset="-78"/>
                    <a:cs typeface="Andalus" panose="02020603050405020304" pitchFamily="18" charset="-78"/>
                  </a:endParaRPr>
                </a:p>
              </p:txBody>
            </p:sp>
          </p:grpSp>
          <p:sp>
            <p:nvSpPr>
              <p:cNvPr id="72" name="TextBox 71"/>
              <p:cNvSpPr txBox="1"/>
              <p:nvPr/>
            </p:nvSpPr>
            <p:spPr>
              <a:xfrm>
                <a:off x="-1947616" y="336384"/>
                <a:ext cx="2904565" cy="646331"/>
              </a:xfrm>
              <a:prstGeom prst="rect">
                <a:avLst/>
              </a:prstGeom>
              <a:solidFill>
                <a:schemeClr val="bg1"/>
              </a:solidFill>
            </p:spPr>
            <p:txBody>
              <a:bodyPr wrap="square" rtlCol="0">
                <a:spAutoFit/>
              </a:bodyPr>
              <a:lstStyle/>
              <a:p>
                <a:pPr lvl="0" algn="ctr"/>
                <a:r>
                  <a:rPr lang="en-US" sz="3600" dirty="0">
                    <a:latin typeface="Andalus" panose="02020603050405020304" pitchFamily="18" charset="-78"/>
                    <a:cs typeface="Andalus" panose="02020603050405020304" pitchFamily="18" charset="-78"/>
                  </a:rPr>
                  <a:t>Project Demo</a:t>
                </a:r>
              </a:p>
            </p:txBody>
          </p:sp>
        </p:grpSp>
        <p:pic>
          <p:nvPicPr>
            <p:cNvPr id="4" name="VIDEO-2024-02-26-09-57-31">
              <a:hlinkClick r:id="" action="ppaction://media"/>
              <a:extLst>
                <a:ext uri="{FF2B5EF4-FFF2-40B4-BE49-F238E27FC236}">
                  <a16:creationId xmlns:a16="http://schemas.microsoft.com/office/drawing/2014/main" id="{018105D5-0B37-4271-AE93-1AD9A6DF79EB}"/>
                </a:ext>
              </a:extLst>
            </p:cNvPr>
            <p:cNvPicPr>
              <a:picLocks noChangeAspect="1"/>
            </p:cNvPicPr>
            <p:nvPr>
              <a:videoFile r:link="rId2"/>
              <p:extLst>
                <p:ext uri="{DAA4B4D4-6D71-4841-9C94-3DE7FCFB9230}">
                  <p14:media xmlns:p14="http://schemas.microsoft.com/office/powerpoint/2010/main" r:embed="rId1"/>
                </p:ext>
              </p:extLst>
            </p:nvPr>
          </p:nvPicPr>
          <p:blipFill>
            <a:blip r:embed="rId14"/>
            <a:stretch>
              <a:fillRect/>
            </a:stretch>
          </p:blipFill>
          <p:spPr>
            <a:xfrm>
              <a:off x="2195922" y="1633197"/>
              <a:ext cx="8857668" cy="4515008"/>
            </a:xfrm>
            <a:prstGeom prst="rect">
              <a:avLst/>
            </a:prstGeom>
          </p:spPr>
        </p:pic>
      </p:grpSp>
      <p:grpSp>
        <p:nvGrpSpPr>
          <p:cNvPr id="77" name="Group 76"/>
          <p:cNvGrpSpPr/>
          <p:nvPr/>
        </p:nvGrpSpPr>
        <p:grpSpPr>
          <a:xfrm>
            <a:off x="-11467508" y="-13515"/>
            <a:ext cx="13442811" cy="6907328"/>
            <a:chOff x="-1954279" y="57812"/>
            <a:chExt cx="10406523" cy="6858000"/>
          </a:xfrm>
        </p:grpSpPr>
        <p:grpSp>
          <p:nvGrpSpPr>
            <p:cNvPr id="78" name="Group 77"/>
            <p:cNvGrpSpPr/>
            <p:nvPr/>
          </p:nvGrpSpPr>
          <p:grpSpPr>
            <a:xfrm>
              <a:off x="-1954279" y="57812"/>
              <a:ext cx="10406523" cy="6858000"/>
              <a:chOff x="3825987" y="-89196"/>
              <a:chExt cx="10406523" cy="6858000"/>
            </a:xfrm>
          </p:grpSpPr>
          <p:grpSp>
            <p:nvGrpSpPr>
              <p:cNvPr id="82" name="Group 81">
                <a:extLst>
                  <a:ext uri="{FF2B5EF4-FFF2-40B4-BE49-F238E27FC236}">
                    <a16:creationId xmlns:a16="http://schemas.microsoft.com/office/drawing/2014/main" id="{86AB1F5F-FC4D-4A86-A9E5-BBEB8A5FDA63}"/>
                  </a:ext>
                </a:extLst>
              </p:cNvPr>
              <p:cNvGrpSpPr/>
              <p:nvPr/>
            </p:nvGrpSpPr>
            <p:grpSpPr>
              <a:xfrm>
                <a:off x="3825987" y="-89196"/>
                <a:ext cx="10406523" cy="6858000"/>
                <a:chOff x="-6465379" y="23487"/>
                <a:chExt cx="10406523" cy="6858000"/>
              </a:xfrm>
              <a:effectLst>
                <a:outerShdw blurRad="254000" dist="88900" algn="l" rotWithShape="0">
                  <a:prstClr val="black">
                    <a:alpha val="51000"/>
                  </a:prstClr>
                </a:outerShdw>
              </a:effectLst>
            </p:grpSpPr>
            <p:sp>
              <p:nvSpPr>
                <p:cNvPr id="84" name="Rectangle 83">
                  <a:extLst>
                    <a:ext uri="{FF2B5EF4-FFF2-40B4-BE49-F238E27FC236}">
                      <a16:creationId xmlns:a16="http://schemas.microsoft.com/office/drawing/2014/main" id="{1E61F369-01B8-42C0-AB81-1CDAED90BB31}"/>
                    </a:ext>
                  </a:extLst>
                </p:cNvPr>
                <p:cNvSpPr/>
                <p:nvPr/>
              </p:nvSpPr>
              <p:spPr>
                <a:xfrm>
                  <a:off x="-6465379" y="23487"/>
                  <a:ext cx="9848850" cy="6858000"/>
                </a:xfrm>
                <a:prstGeom prst="rect">
                  <a:avLst/>
                </a:prstGeom>
                <a:solidFill>
                  <a:srgbClr val="FC9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Top Corners Rounded 15">
                  <a:extLst>
                    <a:ext uri="{FF2B5EF4-FFF2-40B4-BE49-F238E27FC236}">
                      <a16:creationId xmlns:a16="http://schemas.microsoft.com/office/drawing/2014/main" id="{8FBCEB8D-B1DF-412C-A248-C5E7E6FECF6F}"/>
                    </a:ext>
                  </a:extLst>
                </p:cNvPr>
                <p:cNvSpPr/>
                <p:nvPr/>
              </p:nvSpPr>
              <p:spPr>
                <a:xfrm rot="5400000">
                  <a:off x="3220600" y="1282736"/>
                  <a:ext cx="766907" cy="674181"/>
                </a:xfrm>
                <a:prstGeom prst="round2SameRect">
                  <a:avLst/>
                </a:prstGeom>
                <a:solidFill>
                  <a:srgbClr val="FC9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3" name="TextBox 82"/>
              <p:cNvSpPr txBox="1"/>
              <p:nvPr/>
            </p:nvSpPr>
            <p:spPr>
              <a:xfrm>
                <a:off x="9567589" y="1519529"/>
                <a:ext cx="3865796" cy="400110"/>
              </a:xfrm>
              <a:prstGeom prst="rect">
                <a:avLst/>
              </a:prstGeom>
              <a:noFill/>
            </p:spPr>
            <p:txBody>
              <a:bodyPr wrap="square" rtlCol="0">
                <a:spAutoFit/>
              </a:bodyPr>
              <a:lstStyle/>
              <a:p>
                <a:endParaRPr lang="en-US" sz="2000" dirty="0">
                  <a:latin typeface="Andalus" panose="02020603050405020304" pitchFamily="18" charset="-78"/>
                  <a:cs typeface="Andalus" panose="02020603050405020304" pitchFamily="18" charset="-78"/>
                </a:endParaRPr>
              </a:p>
            </p:txBody>
          </p:sp>
        </p:grpSp>
        <p:sp>
          <p:nvSpPr>
            <p:cNvPr id="79" name="Rectangle 78"/>
            <p:cNvSpPr/>
            <p:nvPr/>
          </p:nvSpPr>
          <p:spPr>
            <a:xfrm>
              <a:off x="1707122" y="700082"/>
              <a:ext cx="2562505" cy="646331"/>
            </a:xfrm>
            <a:prstGeom prst="rect">
              <a:avLst/>
            </a:prstGeom>
            <a:solidFill>
              <a:schemeClr val="bg1"/>
            </a:solidFill>
          </p:spPr>
          <p:txBody>
            <a:bodyPr wrap="square">
              <a:spAutoFit/>
            </a:bodyPr>
            <a:lstStyle/>
            <a:p>
              <a:pPr algn="ctr"/>
              <a:r>
                <a:rPr lang="en-US" sz="3600" b="1" dirty="0">
                  <a:latin typeface="Californian FB" panose="0207040306080B030204" pitchFamily="18" charset="0"/>
                  <a:cs typeface="Andalus" panose="02020603050405020304" pitchFamily="18" charset="-78"/>
                </a:rPr>
                <a:t>Reference</a:t>
              </a:r>
              <a:r>
                <a:rPr lang="en-US" sz="3200" dirty="0">
                  <a:cs typeface="Andalus" panose="02020603050405020304" pitchFamily="18" charset="-78"/>
                </a:rPr>
                <a:t> </a:t>
              </a:r>
              <a:endParaRPr lang="en-US" dirty="0"/>
            </a:p>
          </p:txBody>
        </p:sp>
        <p:pic>
          <p:nvPicPr>
            <p:cNvPr id="80" name="Picture 79">
              <a:extLst>
                <a:ext uri="{FF2B5EF4-FFF2-40B4-BE49-F238E27FC236}">
                  <a16:creationId xmlns:a16="http://schemas.microsoft.com/office/drawing/2014/main" id="{288F56C3-83FF-4D5C-82B4-5E5B1138075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04709" y="1750409"/>
              <a:ext cx="4162521" cy="3517539"/>
            </a:xfrm>
            <a:prstGeom prst="rect">
              <a:avLst/>
            </a:prstGeom>
          </p:spPr>
        </p:pic>
        <p:sp>
          <p:nvSpPr>
            <p:cNvPr id="81" name="Text Placeholder 1">
              <a:extLst>
                <a:ext uri="{FF2B5EF4-FFF2-40B4-BE49-F238E27FC236}">
                  <a16:creationId xmlns:a16="http://schemas.microsoft.com/office/drawing/2014/main" id="{83636129-E4B5-4AD2-80AF-30D5425F22AB}"/>
                </a:ext>
              </a:extLst>
            </p:cNvPr>
            <p:cNvSpPr txBox="1">
              <a:spLocks noChangeArrowheads="1"/>
            </p:cNvSpPr>
            <p:nvPr/>
          </p:nvSpPr>
          <p:spPr bwMode="auto">
            <a:xfrm>
              <a:off x="1187088" y="5468531"/>
              <a:ext cx="4177140" cy="8250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228600" indent="-228600" algn="l" defTabSz="914400" rtl="0" eaLnBrk="0" fontAlgn="base" latinLnBrk="0" hangingPunct="1">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457200" indent="-228600" algn="l" defTabSz="914400" rtl="0" eaLnBrk="0" fontAlgn="base" latinLnBrk="0" hangingPunct="1">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914400" indent="-228600" algn="l" defTabSz="914400" rtl="0" eaLnBrk="0" fontAlgn="base" latinLnBrk="0" hangingPunct="1">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371600" indent="-228600" algn="l" defTabSz="914400" rtl="0" eaLnBrk="0" fontAlgn="base" latinLnBrk="0" hangingPunct="1">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1828800" indent="-228600" algn="l" defTabSz="914400" rtl="0" eaLnBrk="0" fontAlgn="base" latinLnBrk="0" hangingPunct="1">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286000" indent="-228600" algn="l" defTabSz="914400" rtl="0" eaLnBrk="0" fontAlgn="base" latinLnBrk="0" hangingPunct="1">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743200" indent="-228600" algn="l" defTabSz="914400" rtl="0" eaLnBrk="0" fontAlgn="base" latinLnBrk="0" hangingPunct="1">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200400" indent="-228600" algn="l" defTabSz="914400" rtl="0" eaLnBrk="0" fontAlgn="base" latinLnBrk="0" hangingPunct="1">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657600" indent="-228600" algn="l" defTabSz="914400" rtl="0" eaLnBrk="0" fontAlgn="base" latinLnBrk="0" hangingPunct="1">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hangingPunct="0">
                <a:lnSpc>
                  <a:spcPct val="100000"/>
                </a:lnSpc>
                <a:buFontTx/>
                <a:buNone/>
              </a:pPr>
              <a:r>
                <a:rPr lang="en-US" altLang="en-US" sz="1600" b="1" dirty="0">
                  <a:solidFill>
                    <a:srgbClr val="222222"/>
                  </a:solidFill>
                  <a:cs typeface="Arial" panose="020B0604020202020204" pitchFamily="34" charset="0"/>
                </a:rPr>
                <a:t>link:</a:t>
              </a:r>
            </a:p>
            <a:p>
              <a:pPr marL="0" indent="0" hangingPunct="0">
                <a:lnSpc>
                  <a:spcPct val="100000"/>
                </a:lnSpc>
                <a:buFontTx/>
                <a:buNone/>
              </a:pPr>
              <a:r>
                <a:rPr lang="en-US" altLang="en-US" sz="1600" dirty="0">
                  <a:solidFill>
                    <a:srgbClr val="222222"/>
                  </a:solidFill>
                  <a:cs typeface="Arial" panose="020B0604020202020204" pitchFamily="34" charset="0"/>
                </a:rPr>
                <a:t> </a:t>
              </a:r>
              <a:r>
                <a:rPr lang="en-US" altLang="en-US" sz="1600" dirty="0">
                  <a:solidFill>
                    <a:srgbClr val="1155CC"/>
                  </a:solidFill>
                  <a:cs typeface="Arial" panose="020B0604020202020204" pitchFamily="34" charset="0"/>
                </a:rPr>
                <a:t>https://www.tinkercad.com/things/clYGnZnvTGb-smart-city-traffic-management-using-iot-/editel</a:t>
              </a:r>
              <a:endParaRPr lang="en-US" altLang="en-US" sz="1600" dirty="0"/>
            </a:p>
          </p:txBody>
        </p:sp>
      </p:grpSp>
    </p:spTree>
    <p:extLst>
      <p:ext uri="{BB962C8B-B14F-4D97-AF65-F5344CB8AC3E}">
        <p14:creationId xmlns:p14="http://schemas.microsoft.com/office/powerpoint/2010/main" val="465221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2.29167E-6 2.59259E-6 L 0.55963 0.00139 " pathEditMode="relative" rAng="0" ptsTypes="AA">
                                      <p:cBhvr>
                                        <p:cTn id="6" dur="1250" fill="hold"/>
                                        <p:tgtEl>
                                          <p:spTgt spid="10"/>
                                        </p:tgtEl>
                                        <p:attrNameLst>
                                          <p:attrName>ppt_x</p:attrName>
                                          <p:attrName>ppt_y</p:attrName>
                                        </p:attrNameLst>
                                      </p:cBhvr>
                                      <p:rCtr x="27982" y="69"/>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3.33333E-6 2.22222E-6 L 0.5918 -0.00185 " pathEditMode="relative" rAng="0" ptsTypes="AA">
                                      <p:cBhvr>
                                        <p:cTn id="10" dur="1250" fill="hold"/>
                                        <p:tgtEl>
                                          <p:spTgt spid="20"/>
                                        </p:tgtEl>
                                        <p:attrNameLst>
                                          <p:attrName>ppt_x</p:attrName>
                                          <p:attrName>ppt_y</p:attrName>
                                        </p:attrNameLst>
                                      </p:cBhvr>
                                      <p:rCtr x="29583" y="-93"/>
                                    </p:animMotion>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nodeType="clickEffect">
                                  <p:stCondLst>
                                    <p:cond delay="0"/>
                                  </p:stCondLst>
                                  <p:childTnLst>
                                    <p:animMotion origin="layout" path="M -4.375E-6 3.7037E-6 L 0.63581 0.00648 " pathEditMode="relative" rAng="0" ptsTypes="AA">
                                      <p:cBhvr>
                                        <p:cTn id="14" dur="1250" fill="hold"/>
                                        <p:tgtEl>
                                          <p:spTgt spid="3"/>
                                        </p:tgtEl>
                                        <p:attrNameLst>
                                          <p:attrName>ppt_x</p:attrName>
                                          <p:attrName>ppt_y</p:attrName>
                                        </p:attrNameLst>
                                      </p:cBhvr>
                                      <p:rCtr x="31784" y="324"/>
                                    </p:animMotion>
                                  </p:childTnLst>
                                </p:cTn>
                              </p:par>
                            </p:childTnLst>
                          </p:cTn>
                        </p:par>
                      </p:childTnLst>
                    </p:cTn>
                  </p:par>
                  <p:par>
                    <p:cTn id="15" fill="hold">
                      <p:stCondLst>
                        <p:cond delay="indefinite"/>
                      </p:stCondLst>
                      <p:childTnLst>
                        <p:par>
                          <p:cTn id="16" fill="hold">
                            <p:stCondLst>
                              <p:cond delay="0"/>
                            </p:stCondLst>
                            <p:childTnLst>
                              <p:par>
                                <p:cTn id="17" presetID="63" presetClass="path" presetSubtype="0" accel="50000" decel="50000" fill="hold" nodeType="clickEffect">
                                  <p:stCondLst>
                                    <p:cond delay="0"/>
                                  </p:stCondLst>
                                  <p:childTnLst>
                                    <p:animMotion origin="layout" path="M 3.75E-6 7.40741E-7 L 0.68502 -0.00255 " pathEditMode="relative" rAng="0" ptsTypes="AA">
                                      <p:cBhvr>
                                        <p:cTn id="18" dur="1250" fill="hold"/>
                                        <p:tgtEl>
                                          <p:spTgt spid="48"/>
                                        </p:tgtEl>
                                        <p:attrNameLst>
                                          <p:attrName>ppt_x</p:attrName>
                                          <p:attrName>ppt_y</p:attrName>
                                        </p:attrNameLst>
                                      </p:cBhvr>
                                      <p:rCtr x="34245" y="-139"/>
                                    </p:animMotion>
                                  </p:childTnLst>
                                </p:cTn>
                              </p:par>
                            </p:childTnLst>
                          </p:cTn>
                        </p:par>
                      </p:childTnLst>
                    </p:cTn>
                  </p:par>
                  <p:par>
                    <p:cTn id="19" fill="hold">
                      <p:stCondLst>
                        <p:cond delay="indefinite"/>
                      </p:stCondLst>
                      <p:childTnLst>
                        <p:par>
                          <p:cTn id="20" fill="hold">
                            <p:stCondLst>
                              <p:cond delay="0"/>
                            </p:stCondLst>
                            <p:childTnLst>
                              <p:par>
                                <p:cTn id="21" presetID="63" presetClass="path" presetSubtype="0" accel="50000" decel="50000" fill="hold" nodeType="clickEffect">
                                  <p:stCondLst>
                                    <p:cond delay="0"/>
                                  </p:stCondLst>
                                  <p:childTnLst>
                                    <p:animMotion origin="layout" path="M -2.29167E-6 2.22222E-6 L 0.74649 -0.00047 " pathEditMode="relative" rAng="0" ptsTypes="AA">
                                      <p:cBhvr>
                                        <p:cTn id="22" dur="1250" fill="hold"/>
                                        <p:tgtEl>
                                          <p:spTgt spid="59"/>
                                        </p:tgtEl>
                                        <p:attrNameLst>
                                          <p:attrName>ppt_x</p:attrName>
                                          <p:attrName>ppt_y</p:attrName>
                                        </p:attrNameLst>
                                      </p:cBhvr>
                                      <p:rCtr x="37318" y="-23"/>
                                    </p:animMotion>
                                  </p:childTnLst>
                                </p:cTn>
                              </p:par>
                            </p:childTnLst>
                          </p:cTn>
                        </p:par>
                      </p:childTnLst>
                    </p:cTn>
                  </p:par>
                  <p:par>
                    <p:cTn id="23" fill="hold">
                      <p:stCondLst>
                        <p:cond delay="indefinite"/>
                      </p:stCondLst>
                      <p:childTnLst>
                        <p:par>
                          <p:cTn id="24" fill="hold">
                            <p:stCondLst>
                              <p:cond delay="0"/>
                            </p:stCondLst>
                            <p:childTnLst>
                              <p:par>
                                <p:cTn id="25" presetID="63" presetClass="path" presetSubtype="0" accel="50000" decel="50000" fill="hold" nodeType="clickEffect">
                                  <p:stCondLst>
                                    <p:cond delay="0"/>
                                  </p:stCondLst>
                                  <p:childTnLst>
                                    <p:animMotion origin="layout" path="M -1.875E-6 -3.7037E-7 L 0.79844 -0.00069 " pathEditMode="relative" rAng="0" ptsTypes="AA">
                                      <p:cBhvr>
                                        <p:cTn id="26" dur="1250" fill="hold"/>
                                        <p:tgtEl>
                                          <p:spTgt spid="25"/>
                                        </p:tgtEl>
                                        <p:attrNameLst>
                                          <p:attrName>ppt_x</p:attrName>
                                          <p:attrName>ppt_y</p:attrName>
                                        </p:attrNameLst>
                                      </p:cBhvr>
                                      <p:rCtr x="39922" y="-46"/>
                                    </p:animMotion>
                                  </p:childTnLst>
                                </p:cTn>
                              </p:par>
                            </p:childTnLst>
                          </p:cTn>
                        </p:par>
                      </p:childTnLst>
                    </p:cTn>
                  </p:par>
                  <p:par>
                    <p:cTn id="27" fill="hold">
                      <p:stCondLst>
                        <p:cond delay="indefinite"/>
                      </p:stCondLst>
                      <p:childTnLst>
                        <p:par>
                          <p:cTn id="28" fill="hold">
                            <p:stCondLst>
                              <p:cond delay="0"/>
                            </p:stCondLst>
                            <p:childTnLst>
                              <p:par>
                                <p:cTn id="29" presetID="63" presetClass="path" presetSubtype="0" accel="50000" decel="50000" fill="hold" nodeType="clickEffect">
                                  <p:stCondLst>
                                    <p:cond delay="0"/>
                                  </p:stCondLst>
                                  <p:childTnLst>
                                    <p:animMotion origin="layout" path="M 2.91667E-6 -3.7037E-7 L 0.87343 -0.00093 " pathEditMode="relative" rAng="0" ptsTypes="AA">
                                      <p:cBhvr>
                                        <p:cTn id="30" dur="1250" fill="hold"/>
                                        <p:tgtEl>
                                          <p:spTgt spid="77"/>
                                        </p:tgtEl>
                                        <p:attrNameLst>
                                          <p:attrName>ppt_x</p:attrName>
                                          <p:attrName>ppt_y</p:attrName>
                                        </p:attrNameLst>
                                      </p:cBhvr>
                                      <p:rCtr x="43672" y="-46"/>
                                    </p:animMotion>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 fill="hold" display="0">
                  <p:stCondLst>
                    <p:cond delay="indefinite"/>
                  </p:stCondLst>
                </p:cTn>
                <p:tgtEl>
                  <p:spTgt spid="4"/>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380</TotalTime>
  <Words>434</Words>
  <Application>Microsoft Office PowerPoint</Application>
  <PresentationFormat>Widescreen</PresentationFormat>
  <Paragraphs>43</Paragraphs>
  <Slides>1</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vt:i4>
      </vt:variant>
    </vt:vector>
  </HeadingPairs>
  <TitlesOfParts>
    <vt:vector size="11" baseType="lpstr">
      <vt:lpstr>Andalus</vt:lpstr>
      <vt:lpstr>Arial</vt:lpstr>
      <vt:lpstr>Calibri</vt:lpstr>
      <vt:lpstr>Calibri Light</vt:lpstr>
      <vt:lpstr>Californian FB</vt:lpstr>
      <vt:lpstr>Cambria</vt:lpstr>
      <vt:lpstr>DAGGERSQUARE</vt:lpstr>
      <vt:lpstr>Söhne</vt:lpstr>
      <vt:lpstr>Tw Cen MT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Al Araimi, Taiba OLNG-Trainee 15</cp:lastModifiedBy>
  <cp:revision>36</cp:revision>
  <dcterms:created xsi:type="dcterms:W3CDTF">2024-02-25T10:20:09Z</dcterms:created>
  <dcterms:modified xsi:type="dcterms:W3CDTF">2024-02-26T06:31:56Z</dcterms:modified>
</cp:coreProperties>
</file>